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6" r:id="rId3"/>
    <p:sldId id="277" r:id="rId4"/>
    <p:sldId id="256" r:id="rId5"/>
    <p:sldId id="258" r:id="rId6"/>
    <p:sldId id="264" r:id="rId7"/>
    <p:sldId id="265" r:id="rId8"/>
    <p:sldId id="272" r:id="rId9"/>
    <p:sldId id="266" r:id="rId10"/>
    <p:sldId id="273" r:id="rId11"/>
    <p:sldId id="267" r:id="rId12"/>
    <p:sldId id="263" r:id="rId13"/>
    <p:sldId id="268" r:id="rId14"/>
    <p:sldId id="269" r:id="rId15"/>
    <p:sldId id="270" r:id="rId16"/>
    <p:sldId id="271" r:id="rId17"/>
    <p:sldId id="27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BF73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6" d="100"/>
          <a:sy n="76" d="100"/>
        </p:scale>
        <p:origin x="-282" y="-77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6530F7-470B-4D95-993D-BCDA9465AF28}"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151242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530F7-470B-4D95-993D-BCDA9465AF28}"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2336337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530F7-470B-4D95-993D-BCDA9465AF28}"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2601452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530F7-470B-4D95-993D-BCDA9465AF28}"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DE528-DB71-4B52-995D-F2911E4A9212}"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225495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530F7-470B-4D95-993D-BCDA9465AF28}"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3783735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26530F7-470B-4D95-993D-BCDA9465AF28}" type="datetimeFigureOut">
              <a:rPr lang="en-US" smtClean="0"/>
              <a:pPr/>
              <a:t>3/22/2015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831356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26530F7-470B-4D95-993D-BCDA9465AF28}" type="datetimeFigureOut">
              <a:rPr lang="en-US" smtClean="0"/>
              <a:pPr/>
              <a:t>3/22/2015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3196429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6530F7-470B-4D95-993D-BCDA9465AF28}"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3286475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6530F7-470B-4D95-993D-BCDA9465AF28}"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68491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6530F7-470B-4D95-993D-BCDA9465AF28}"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1749937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6530F7-470B-4D95-993D-BCDA9465AF28}"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2167697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6530F7-470B-4D95-993D-BCDA9465AF28}"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91596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6530F7-470B-4D95-993D-BCDA9465AF28}" type="datetimeFigureOut">
              <a:rPr lang="en-US" smtClean="0"/>
              <a:pPr/>
              <a:t>3/22/2015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2163038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6530F7-470B-4D95-993D-BCDA9465AF28}" type="datetimeFigureOut">
              <a:rPr lang="en-US" smtClean="0"/>
              <a:pPr/>
              <a:t>3/22/2015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58178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530F7-470B-4D95-993D-BCDA9465AF28}" type="datetimeFigureOut">
              <a:rPr lang="en-US" smtClean="0"/>
              <a:pPr/>
              <a:t>3/22/2015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1643965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530F7-470B-4D95-993D-BCDA9465AF28}"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1531839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530F7-470B-4D95-993D-BCDA9465AF28}"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1764926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26530F7-470B-4D95-993D-BCDA9465AF28}" type="datetimeFigureOut">
              <a:rPr lang="en-US" smtClean="0"/>
              <a:pPr/>
              <a:t>3/22/2015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84DE528-DB71-4B52-995D-F2911E4A9212}" type="slidenum">
              <a:rPr lang="en-US" smtClean="0"/>
              <a:pPr/>
              <a:t>‹#›</a:t>
            </a:fld>
            <a:endParaRPr lang="en-US"/>
          </a:p>
        </p:txBody>
      </p:sp>
    </p:spTree>
    <p:extLst>
      <p:ext uri="{BB962C8B-B14F-4D97-AF65-F5344CB8AC3E}">
        <p14:creationId xmlns:p14="http://schemas.microsoft.com/office/powerpoint/2010/main" xmlns="" val="8295639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37787"/>
            <a:ext cx="10353761" cy="964504"/>
          </a:xfrm>
        </p:spPr>
        <p:txBody>
          <a:bodyPr/>
          <a:lstStyle/>
          <a:p>
            <a:r>
              <a:rPr lang="en-US" dirty="0" smtClean="0"/>
              <a:t>MATERIALS, DISTRIBUTION &amp; SCHEDULE	</a:t>
            </a:r>
            <a:endParaRPr lang="en-US" dirty="0"/>
          </a:p>
        </p:txBody>
      </p:sp>
      <p:sp>
        <p:nvSpPr>
          <p:cNvPr id="3" name="Content Placeholder 2"/>
          <p:cNvSpPr>
            <a:spLocks noGrp="1"/>
          </p:cNvSpPr>
          <p:nvPr>
            <p:ph idx="1"/>
          </p:nvPr>
        </p:nvSpPr>
        <p:spPr>
          <a:xfrm>
            <a:off x="175364" y="876822"/>
            <a:ext cx="11092193" cy="5649238"/>
          </a:xfrm>
        </p:spPr>
        <p:txBody>
          <a:bodyPr>
            <a:normAutofit/>
          </a:bodyPr>
          <a:lstStyle/>
          <a:p>
            <a:r>
              <a:rPr lang="en-US" sz="3600" b="1" dirty="0" smtClean="0"/>
              <a:t>Monday, March 23  TOUR MEETING  7 pm</a:t>
            </a:r>
          </a:p>
          <a:p>
            <a:pPr lvl="1"/>
            <a:r>
              <a:rPr lang="en-US" sz="2800" b="1" dirty="0" smtClean="0"/>
              <a:t>Go over district rules for parents</a:t>
            </a:r>
          </a:p>
          <a:p>
            <a:pPr lvl="1"/>
            <a:r>
              <a:rPr lang="en-US" sz="2800" b="1" dirty="0" smtClean="0"/>
              <a:t>Pass out </a:t>
            </a:r>
            <a:r>
              <a:rPr lang="en-US" sz="2800" b="1" dirty="0"/>
              <a:t>t</a:t>
            </a:r>
            <a:r>
              <a:rPr lang="en-US" sz="2800" b="1" dirty="0" smtClean="0"/>
              <a:t>our backpack- this is the ONLY carry on backpack that is allowed on tour due to space restrictions.  Personal tag already attached.</a:t>
            </a:r>
          </a:p>
          <a:p>
            <a:pPr lvl="1"/>
            <a:r>
              <a:rPr lang="en-US" sz="2800" b="1" dirty="0" smtClean="0"/>
              <a:t>Luggage Tags- one for your suitcase, one for your instrument</a:t>
            </a:r>
          </a:p>
          <a:p>
            <a:pPr lvl="1"/>
            <a:r>
              <a:rPr lang="en-US" sz="2800" b="1" dirty="0" smtClean="0"/>
              <a:t>Princess Cruise tags</a:t>
            </a:r>
          </a:p>
          <a:p>
            <a:pPr lvl="1"/>
            <a:r>
              <a:rPr lang="en-US" sz="2800" b="1" dirty="0" smtClean="0"/>
              <a:t>Flip flops</a:t>
            </a:r>
            <a:endParaRPr lang="en-US" sz="2800" b="1" dirty="0"/>
          </a:p>
        </p:txBody>
      </p:sp>
    </p:spTree>
    <p:extLst>
      <p:ext uri="{BB962C8B-B14F-4D97-AF65-F5344CB8AC3E}">
        <p14:creationId xmlns:p14="http://schemas.microsoft.com/office/powerpoint/2010/main" xmlns="" val="2454193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31426" y="135971"/>
            <a:ext cx="5077173" cy="96892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b="1" dirty="0" smtClean="0"/>
              <a:t>What NOT To Do</a:t>
            </a:r>
          </a:p>
          <a:p>
            <a:r>
              <a:rPr lang="en-US" sz="2000" b="1" dirty="0" smtClean="0"/>
              <a:t>Don’t be late for dinner!</a:t>
            </a:r>
            <a:endParaRPr lang="en-US" sz="2000" b="1" dirty="0"/>
          </a:p>
        </p:txBody>
      </p:sp>
      <p:sp>
        <p:nvSpPr>
          <p:cNvPr id="6" name="Title 1"/>
          <p:cNvSpPr txBox="1">
            <a:spLocks/>
          </p:cNvSpPr>
          <p:nvPr/>
        </p:nvSpPr>
        <p:spPr>
          <a:xfrm>
            <a:off x="526093" y="1703539"/>
            <a:ext cx="10935222" cy="449684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400" b="1" dirty="0" smtClean="0"/>
              <a:t>You are scheduled for what is called Traditional Fixed Dining</a:t>
            </a:r>
          </a:p>
          <a:p>
            <a:r>
              <a:rPr lang="en-US" sz="2400" b="1" dirty="0" smtClean="0"/>
              <a:t>Dinner starts at 5:45</a:t>
            </a:r>
          </a:p>
          <a:p>
            <a:endParaRPr lang="en-US" sz="2400" b="1" dirty="0"/>
          </a:p>
          <a:p>
            <a:r>
              <a:rPr lang="en-US" sz="2400" b="1" dirty="0" smtClean="0"/>
              <a:t>On the first night of the cruise you will sit at a reserved table as noted on your cruise card. After the first night you can mix your table groupings and vary your friend group.</a:t>
            </a:r>
          </a:p>
          <a:p>
            <a:endParaRPr lang="en-US" sz="2400" b="1" dirty="0"/>
          </a:p>
          <a:p>
            <a:r>
              <a:rPr lang="en-US" sz="2400" b="1" dirty="0" smtClean="0"/>
              <a:t>Traditional Dining is a more formal type of dining.</a:t>
            </a:r>
          </a:p>
          <a:p>
            <a:endParaRPr lang="en-US" sz="2400" b="1" dirty="0" smtClean="0"/>
          </a:p>
          <a:p>
            <a:r>
              <a:rPr lang="en-US" sz="2400" b="1" dirty="0" smtClean="0"/>
              <a:t>Waiters will not begin serving the table until ALL of the diners are present.</a:t>
            </a:r>
          </a:p>
          <a:p>
            <a:endParaRPr lang="en-US" sz="2400" b="1" dirty="0" smtClean="0"/>
          </a:p>
          <a:p>
            <a:r>
              <a:rPr lang="en-US" sz="2400" b="1" dirty="0" smtClean="0"/>
              <a:t>So, please be courteous of your tablemates and wait staff and be on time for dinner!</a:t>
            </a:r>
            <a:endParaRPr lang="en-US" sz="2400" b="1" dirty="0"/>
          </a:p>
        </p:txBody>
      </p:sp>
    </p:spTree>
    <p:extLst>
      <p:ext uri="{BB962C8B-B14F-4D97-AF65-F5344CB8AC3E}">
        <p14:creationId xmlns:p14="http://schemas.microsoft.com/office/powerpoint/2010/main" xmlns="" val="4047910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387" y="-143350"/>
            <a:ext cx="4353059" cy="795270"/>
          </a:xfrm>
        </p:spPr>
        <p:txBody>
          <a:bodyPr/>
          <a:lstStyle/>
          <a:p>
            <a:r>
              <a:rPr lang="en-US" dirty="0" smtClean="0"/>
              <a:t>What to Drink</a:t>
            </a:r>
            <a:endParaRPr lang="en-US" dirty="0"/>
          </a:p>
        </p:txBody>
      </p:sp>
      <p:sp>
        <p:nvSpPr>
          <p:cNvPr id="4" name="Title 1"/>
          <p:cNvSpPr txBox="1">
            <a:spLocks/>
          </p:cNvSpPr>
          <p:nvPr/>
        </p:nvSpPr>
        <p:spPr>
          <a:xfrm>
            <a:off x="7761669" y="554560"/>
            <a:ext cx="4134117" cy="560875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b">
            <a:normAutofit fontScale="775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000" dirty="0" smtClean="0"/>
              <a:t>Consider purchasing an all-inclusive beverage package to avoid a huge bill at the end of the cruise .</a:t>
            </a:r>
          </a:p>
          <a:p>
            <a:endParaRPr lang="en-US" sz="2000" dirty="0" smtClean="0"/>
          </a:p>
          <a:p>
            <a:r>
              <a:rPr lang="en-US" sz="2000" dirty="0" smtClean="0"/>
              <a:t>Beverage packages will be available for sale when you board the ship and at any bar.</a:t>
            </a:r>
          </a:p>
          <a:p>
            <a:endParaRPr lang="en-US" sz="2000" dirty="0"/>
          </a:p>
          <a:p>
            <a:r>
              <a:rPr lang="en-US" sz="2000" dirty="0" smtClean="0"/>
              <a:t>If you purchase a beverage package a sticker will be placed on your cruise card entitling you to unlimited beverages in your plan.</a:t>
            </a:r>
          </a:p>
          <a:p>
            <a:endParaRPr lang="en-US" sz="2000" dirty="0"/>
          </a:p>
          <a:p>
            <a:r>
              <a:rPr lang="en-US" sz="2000" dirty="0" smtClean="0"/>
              <a:t>Note:  Cans of soda not included (only sodas served by the glass).  </a:t>
            </a:r>
            <a:r>
              <a:rPr lang="en-US" sz="2000" dirty="0" err="1" smtClean="0"/>
              <a:t>Also..Mini</a:t>
            </a:r>
            <a:r>
              <a:rPr lang="en-US" sz="2000" dirty="0" smtClean="0"/>
              <a:t> Bar set up in your  state room not included.</a:t>
            </a:r>
          </a:p>
          <a:p>
            <a:endParaRPr lang="en-US" sz="2000" dirty="0"/>
          </a:p>
          <a:p>
            <a:r>
              <a:rPr lang="en-US" sz="2000" dirty="0" smtClean="0"/>
              <a:t>Princess has some of the best “</a:t>
            </a:r>
            <a:r>
              <a:rPr lang="en-US" sz="2000" dirty="0" err="1" smtClean="0"/>
              <a:t>mocktails</a:t>
            </a:r>
            <a:r>
              <a:rPr lang="en-US" sz="2000" dirty="0" smtClean="0"/>
              <a:t>” which are included in the Soda &amp; More package </a:t>
            </a:r>
            <a:r>
              <a:rPr lang="en-US" sz="2000" dirty="0" err="1" smtClean="0"/>
              <a:t>i.e</a:t>
            </a:r>
            <a:r>
              <a:rPr lang="en-US" sz="2000" dirty="0" smtClean="0"/>
              <a:t> virgin daiquiri’s, chocolate banana, smoothies etc.</a:t>
            </a:r>
          </a:p>
          <a:p>
            <a:endParaRPr lang="en-US" sz="2000" dirty="0"/>
          </a:p>
          <a:p>
            <a:r>
              <a:rPr lang="en-US" sz="2000" dirty="0" smtClean="0"/>
              <a:t>With the Coffee Card – you also receive 3 scoops of gelato for 1 punch at Gelato’s</a:t>
            </a:r>
          </a:p>
          <a:p>
            <a:endParaRPr lang="en-US" sz="2000" dirty="0"/>
          </a:p>
          <a:p>
            <a:r>
              <a:rPr lang="en-US" sz="2000" dirty="0" smtClean="0"/>
              <a:t>These packages will be billed to your stateroom/credit card on file.</a:t>
            </a:r>
          </a:p>
          <a:p>
            <a:endParaRPr lang="en-US" sz="2000" dirty="0"/>
          </a:p>
          <a:p>
            <a:r>
              <a:rPr lang="en-US" sz="2000" dirty="0" smtClean="0"/>
              <a:t>All packages include tips!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xmlns="" val="3908643119"/>
              </p:ext>
            </p:extLst>
          </p:nvPr>
        </p:nvGraphicFramePr>
        <p:xfrm>
          <a:off x="285558" y="984751"/>
          <a:ext cx="6964711" cy="1475094"/>
        </p:xfrm>
        <a:graphic>
          <a:graphicData uri="http://schemas.openxmlformats.org/drawingml/2006/table">
            <a:tbl>
              <a:tblPr>
                <a:tableStyleId>{0E3FDE45-AF77-4B5C-9715-49D594BDF05E}</a:tableStyleId>
              </a:tblPr>
              <a:tblGrid>
                <a:gridCol w="5799669"/>
                <a:gridCol w="1165042"/>
              </a:tblGrid>
              <a:tr h="258278">
                <a:tc>
                  <a:txBody>
                    <a:bodyPr/>
                    <a:lstStyle/>
                    <a:p>
                      <a:pPr algn="l"/>
                      <a:r>
                        <a:rPr lang="en-US" dirty="0"/>
                        <a:t>Unlimited Soda Package</a:t>
                      </a:r>
                    </a:p>
                  </a:txBody>
                  <a:tcPr anchor="ctr"/>
                </a:tc>
                <a:tc>
                  <a:txBody>
                    <a:bodyPr/>
                    <a:lstStyle/>
                    <a:p>
                      <a:pPr algn="l"/>
                      <a:r>
                        <a:rPr lang="en-US" dirty="0"/>
                        <a:t> </a:t>
                      </a:r>
                    </a:p>
                  </a:txBody>
                  <a:tcPr anchor="ctr"/>
                </a:tc>
              </a:tr>
              <a:tr h="1109334">
                <a:tc>
                  <a:txBody>
                    <a:bodyPr/>
                    <a:lstStyle/>
                    <a:p>
                      <a:pPr algn="l"/>
                      <a:r>
                        <a:rPr lang="en-US" sz="1600" dirty="0"/>
                        <a:t>Receive a souvenir tumbler and select from a variety of unlimited soft drinks served by the glass at all bars and restaurant locations throughout your cruise. Price includes service charge.</a:t>
                      </a:r>
                    </a:p>
                  </a:txBody>
                  <a:tcPr anchor="ctr"/>
                </a:tc>
                <a:tc>
                  <a:txBody>
                    <a:bodyPr/>
                    <a:lstStyle/>
                    <a:p>
                      <a:pPr algn="l"/>
                      <a:r>
                        <a:rPr lang="it-IT" sz="1600" dirty="0"/>
                        <a:t>$5.18</a:t>
                      </a:r>
                      <a:br>
                        <a:rPr lang="it-IT" sz="1600" dirty="0"/>
                      </a:br>
                      <a:r>
                        <a:rPr lang="it-IT" sz="1600" dirty="0"/>
                        <a:t>per person/</a:t>
                      </a:r>
                      <a:br>
                        <a:rPr lang="it-IT" sz="1600" dirty="0"/>
                      </a:br>
                      <a:r>
                        <a:rPr lang="it-IT" sz="1600" dirty="0"/>
                        <a:t>per day*</a:t>
                      </a:r>
                    </a:p>
                  </a:txBody>
                  <a:tcPr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1682956990"/>
              </p:ext>
            </p:extLst>
          </p:nvPr>
        </p:nvGraphicFramePr>
        <p:xfrm>
          <a:off x="292162" y="2667988"/>
          <a:ext cx="6932349" cy="1805214"/>
        </p:xfrm>
        <a:graphic>
          <a:graphicData uri="http://schemas.openxmlformats.org/drawingml/2006/table">
            <a:tbl>
              <a:tblPr>
                <a:tableStyleId>{0E3FDE45-AF77-4B5C-9715-49D594BDF05E}</a:tableStyleId>
              </a:tblPr>
              <a:tblGrid>
                <a:gridCol w="5731200"/>
                <a:gridCol w="1201149"/>
              </a:tblGrid>
              <a:tr h="284235">
                <a:tc>
                  <a:txBody>
                    <a:bodyPr/>
                    <a:lstStyle/>
                    <a:p>
                      <a:pPr algn="l"/>
                      <a:r>
                        <a:rPr lang="en-US" dirty="0"/>
                        <a:t>Unlimited Soda &amp; More Package</a:t>
                      </a:r>
                    </a:p>
                  </a:txBody>
                  <a:tcPr anchor="ctr"/>
                </a:tc>
                <a:tc>
                  <a:txBody>
                    <a:bodyPr/>
                    <a:lstStyle/>
                    <a:p>
                      <a:pPr algn="l"/>
                      <a:r>
                        <a:rPr lang="en-US" dirty="0"/>
                        <a:t> </a:t>
                      </a:r>
                    </a:p>
                  </a:txBody>
                  <a:tcPr anchor="ctr"/>
                </a:tc>
              </a:tr>
              <a:tr h="1439454">
                <a:tc>
                  <a:txBody>
                    <a:bodyPr/>
                    <a:lstStyle/>
                    <a:p>
                      <a:pPr algn="l"/>
                      <a:r>
                        <a:rPr lang="en-US" sz="1600" dirty="0"/>
                        <a:t>Indulge yourself with this premium Unlimited Soda &amp; more Package,† entitling you to the above Unlimited Soda Package plus any </a:t>
                      </a:r>
                      <a:r>
                        <a:rPr lang="en-US" sz="1600" dirty="0" err="1"/>
                        <a:t>mocktails</a:t>
                      </a:r>
                      <a:r>
                        <a:rPr lang="en-US" sz="1600" dirty="0"/>
                        <a:t>, juices, shakes, floats and complimentary hot chocolate throughout your cruise. Price includes service charge.</a:t>
                      </a:r>
                    </a:p>
                  </a:txBody>
                  <a:tcPr anchor="ctr"/>
                </a:tc>
                <a:tc>
                  <a:txBody>
                    <a:bodyPr/>
                    <a:lstStyle/>
                    <a:p>
                      <a:pPr algn="l"/>
                      <a:r>
                        <a:rPr lang="it-IT" sz="1600" dirty="0"/>
                        <a:t>$8.05</a:t>
                      </a:r>
                      <a:br>
                        <a:rPr lang="it-IT" sz="1600" dirty="0"/>
                      </a:br>
                      <a:r>
                        <a:rPr lang="it-IT" sz="1600" dirty="0"/>
                        <a:t>per person/</a:t>
                      </a:r>
                      <a:br>
                        <a:rPr lang="it-IT" sz="1600" dirty="0"/>
                      </a:br>
                      <a:r>
                        <a:rPr lang="it-IT" sz="1600" dirty="0"/>
                        <a:t>per day*</a:t>
                      </a:r>
                    </a:p>
                  </a:txBody>
                  <a:tcPr anchor="ct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xmlns="" val="1746239413"/>
              </p:ext>
            </p:extLst>
          </p:nvPr>
        </p:nvGraphicFramePr>
        <p:xfrm>
          <a:off x="266942" y="4669484"/>
          <a:ext cx="6945228" cy="1188720"/>
        </p:xfrm>
        <a:graphic>
          <a:graphicData uri="http://schemas.openxmlformats.org/drawingml/2006/table">
            <a:tbl>
              <a:tblPr>
                <a:tableStyleId>{0E3FDE45-AF77-4B5C-9715-49D594BDF05E}</a:tableStyleId>
              </a:tblPr>
              <a:tblGrid>
                <a:gridCol w="5741846"/>
                <a:gridCol w="1203382"/>
              </a:tblGrid>
              <a:tr h="307507">
                <a:tc>
                  <a:txBody>
                    <a:bodyPr/>
                    <a:lstStyle/>
                    <a:p>
                      <a:pPr algn="l"/>
                      <a:r>
                        <a:rPr lang="en-US" dirty="0"/>
                        <a:t>Café Selects Coffee Card</a:t>
                      </a:r>
                    </a:p>
                  </a:txBody>
                  <a:tcPr anchor="ctr"/>
                </a:tc>
                <a:tc>
                  <a:txBody>
                    <a:bodyPr/>
                    <a:lstStyle/>
                    <a:p>
                      <a:pPr algn="l"/>
                      <a:r>
                        <a:rPr lang="en-US" dirty="0"/>
                        <a:t> </a:t>
                      </a:r>
                    </a:p>
                  </a:txBody>
                  <a:tcPr anchor="ctr"/>
                </a:tc>
              </a:tr>
              <a:tr h="0">
                <a:tc>
                  <a:txBody>
                    <a:bodyPr/>
                    <a:lstStyle/>
                    <a:p>
                      <a:pPr algn="l"/>
                      <a:r>
                        <a:rPr lang="en-US" sz="1600" dirty="0"/>
                        <a:t>Enjoy 15 espresso-based hot or cold specialty coffee drinks with complimentary brewed coffee and premium tea for the duration of your cruise.</a:t>
                      </a:r>
                    </a:p>
                  </a:txBody>
                  <a:tcPr anchor="ctr"/>
                </a:tc>
                <a:tc>
                  <a:txBody>
                    <a:bodyPr/>
                    <a:lstStyle/>
                    <a:p>
                      <a:pPr algn="l"/>
                      <a:r>
                        <a:rPr lang="en-US" sz="1600" dirty="0"/>
                        <a:t>$31.00</a:t>
                      </a:r>
                    </a:p>
                  </a:txBody>
                  <a:tcPr anchor="ctr"/>
                </a:tc>
              </a:tr>
            </a:tbl>
          </a:graphicData>
        </a:graphic>
      </p:graphicFrame>
    </p:spTree>
    <p:extLst>
      <p:ext uri="{BB962C8B-B14F-4D97-AF65-F5344CB8AC3E}">
        <p14:creationId xmlns:p14="http://schemas.microsoft.com/office/powerpoint/2010/main" xmlns="" val="2784601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 y="0"/>
            <a:ext cx="4726745" cy="1092200"/>
          </a:xfrm>
        </p:spPr>
        <p:txBody>
          <a:bodyPr/>
          <a:lstStyle/>
          <a:p>
            <a:pPr algn="l"/>
            <a:r>
              <a:rPr lang="en-US" dirty="0" smtClean="0"/>
              <a:t>Your Stateroom Locations</a:t>
            </a:r>
            <a:endParaRPr lang="en-US" dirty="0"/>
          </a:p>
        </p:txBody>
      </p:sp>
      <p:sp>
        <p:nvSpPr>
          <p:cNvPr id="4" name="Text Placeholder 3"/>
          <p:cNvSpPr>
            <a:spLocks noGrp="1"/>
          </p:cNvSpPr>
          <p:nvPr>
            <p:ph type="body" sz="half" idx="2"/>
          </p:nvPr>
        </p:nvSpPr>
        <p:spPr>
          <a:xfrm>
            <a:off x="42370" y="2968283"/>
            <a:ext cx="4684375" cy="460717"/>
          </a:xfrm>
        </p:spPr>
        <p:txBody>
          <a:bodyPr>
            <a:noAutofit/>
          </a:bodyPr>
          <a:lstStyle/>
          <a:p>
            <a:r>
              <a:rPr lang="en-US" sz="4400" dirty="0" smtClean="0"/>
              <a:t>Baja – Deck 11</a:t>
            </a:r>
            <a:endParaRPr lang="en-US" sz="44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3434" y="0"/>
            <a:ext cx="885132" cy="6858000"/>
          </a:xfrm>
          <a:prstGeom prst="rect">
            <a:avLst/>
          </a:prstGeom>
        </p:spPr>
      </p:pic>
      <p:sp>
        <p:nvSpPr>
          <p:cNvPr id="10" name="Right Arrow 9"/>
          <p:cNvSpPr/>
          <p:nvPr/>
        </p:nvSpPr>
        <p:spPr>
          <a:xfrm>
            <a:off x="4953303" y="323557"/>
            <a:ext cx="978408" cy="484632"/>
          </a:xfrm>
          <a:prstGeom prst="rightArrow">
            <a:avLst/>
          </a:prstGeom>
          <a:solidFill>
            <a:srgbClr val="6BF73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0800000">
            <a:off x="6227558" y="1158826"/>
            <a:ext cx="978408" cy="484632"/>
          </a:xfrm>
          <a:prstGeom prst="rightArrow">
            <a:avLst/>
          </a:prstGeom>
          <a:solidFill>
            <a:srgbClr val="6BF73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4997499" y="2417299"/>
            <a:ext cx="978408" cy="484632"/>
          </a:xfrm>
          <a:prstGeom prst="rightArrow">
            <a:avLst/>
          </a:prstGeom>
          <a:solidFill>
            <a:srgbClr val="6BF73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10800000">
            <a:off x="6163290" y="3004896"/>
            <a:ext cx="978408" cy="484632"/>
          </a:xfrm>
          <a:prstGeom prst="rightArrow">
            <a:avLst/>
          </a:prstGeom>
          <a:solidFill>
            <a:srgbClr val="6BF73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www.idc-guide.com/images/boat-diagram.gif"/>
          <p:cNvPicPr>
            <a:picLocks noChangeAspect="1" noChangeArrowheads="1"/>
          </p:cNvPicPr>
          <p:nvPr/>
        </p:nvPicPr>
        <p:blipFill rotWithShape="1">
          <a:blip r:embed="rId3" cstate="print">
            <a:duotone>
              <a:prstClr val="black"/>
              <a:schemeClr val="accent4">
                <a:tint val="45000"/>
                <a:satMod val="400000"/>
              </a:schemeClr>
            </a:duotone>
            <a:extLst>
              <a:ext uri="{28A0092B-C50C-407E-A947-70E740481C1C}">
                <a14:useLocalDpi xmlns:a14="http://schemas.microsoft.com/office/drawing/2010/main" xmlns="" val="0"/>
              </a:ext>
            </a:extLst>
          </a:blip>
          <a:srcRect l="13420" t="5762" r="3670" b="4148"/>
          <a:stretch/>
        </p:blipFill>
        <p:spPr bwMode="auto">
          <a:xfrm>
            <a:off x="8039100" y="1401141"/>
            <a:ext cx="3720846" cy="32639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71036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272" y="114300"/>
            <a:ext cx="3932237" cy="482600"/>
          </a:xfrm>
        </p:spPr>
        <p:txBody>
          <a:bodyPr/>
          <a:lstStyle/>
          <a:p>
            <a:r>
              <a:rPr lang="en-US" dirty="0" smtClean="0"/>
              <a:t>Your Carrier</a:t>
            </a:r>
            <a:endParaRPr lang="en-US" dirty="0"/>
          </a:p>
        </p:txBody>
      </p:sp>
      <p:sp>
        <p:nvSpPr>
          <p:cNvPr id="3" name="Content Placeholder 2"/>
          <p:cNvSpPr>
            <a:spLocks noGrp="1"/>
          </p:cNvSpPr>
          <p:nvPr>
            <p:ph idx="1"/>
          </p:nvPr>
        </p:nvSpPr>
        <p:spPr>
          <a:xfrm>
            <a:off x="4910203" y="338203"/>
            <a:ext cx="6839211" cy="4649632"/>
          </a:xfrm>
        </p:spPr>
        <p:txBody>
          <a:bodyPr>
            <a:normAutofit fontScale="70000" lnSpcReduction="20000"/>
          </a:bodyPr>
          <a:lstStyle/>
          <a:p>
            <a:pPr marL="0" indent="0">
              <a:buNone/>
            </a:pPr>
            <a:r>
              <a:rPr lang="en-US" sz="2600" b="1" dirty="0" smtClean="0"/>
              <a:t>Onboard Internet Packages</a:t>
            </a:r>
            <a:endParaRPr lang="en-US" sz="2600" b="1" dirty="0"/>
          </a:p>
          <a:p>
            <a:r>
              <a:rPr lang="en-US" b="1" dirty="0" smtClean="0"/>
              <a:t>120 </a:t>
            </a:r>
            <a:r>
              <a:rPr lang="en-US" b="1" dirty="0"/>
              <a:t>minutes</a:t>
            </a:r>
            <a:br>
              <a:rPr lang="en-US" b="1" dirty="0"/>
            </a:br>
            <a:r>
              <a:rPr lang="en-US" b="1" dirty="0" smtClean="0"/>
              <a:t>$</a:t>
            </a:r>
            <a:r>
              <a:rPr lang="en-US" b="1" dirty="0"/>
              <a:t>72.95</a:t>
            </a:r>
            <a:br>
              <a:rPr lang="en-US" b="1" dirty="0"/>
            </a:br>
            <a:r>
              <a:rPr lang="en-US" b="1" dirty="0"/>
              <a:t>(Includes $69.00 for internet time plan + $3.95.  One time activation fee)</a:t>
            </a:r>
            <a:br>
              <a:rPr lang="en-US" b="1" dirty="0"/>
            </a:br>
            <a:r>
              <a:rPr lang="en-US" b="1" dirty="0"/>
              <a:t>(Includes 20 bonus minutes for</a:t>
            </a:r>
            <a:br>
              <a:rPr lang="en-US" b="1" dirty="0"/>
            </a:br>
            <a:r>
              <a:rPr lang="en-US" b="1" dirty="0" err="1"/>
              <a:t>prepurchasing</a:t>
            </a:r>
            <a:r>
              <a:rPr lang="en-US" b="1" dirty="0"/>
              <a:t> an Internet time package.)</a:t>
            </a:r>
          </a:p>
          <a:p>
            <a:r>
              <a:rPr lang="en-US" b="1" dirty="0"/>
              <a:t>240 minutes</a:t>
            </a:r>
            <a:br>
              <a:rPr lang="en-US" b="1" dirty="0"/>
            </a:br>
            <a:r>
              <a:rPr lang="en-US" b="1" dirty="0" smtClean="0"/>
              <a:t>$</a:t>
            </a:r>
            <a:r>
              <a:rPr lang="en-US" b="1" dirty="0"/>
              <a:t>102.95</a:t>
            </a:r>
            <a:br>
              <a:rPr lang="en-US" b="1" dirty="0"/>
            </a:br>
            <a:r>
              <a:rPr lang="en-US" b="1" dirty="0"/>
              <a:t>(Includes $99.00  for internet time plan + $3.95. One time activation fee)</a:t>
            </a:r>
            <a:br>
              <a:rPr lang="en-US" b="1" dirty="0"/>
            </a:br>
            <a:r>
              <a:rPr lang="en-US" b="1" dirty="0"/>
              <a:t>(Includes 40 bonus minutes for</a:t>
            </a:r>
            <a:br>
              <a:rPr lang="en-US" b="1" dirty="0"/>
            </a:br>
            <a:r>
              <a:rPr lang="en-US" b="1" dirty="0" err="1"/>
              <a:t>prepurchasing</a:t>
            </a:r>
            <a:r>
              <a:rPr lang="en-US" b="1" dirty="0"/>
              <a:t> an Internet time package.)</a:t>
            </a:r>
          </a:p>
          <a:p>
            <a:r>
              <a:rPr lang="en-US" b="1" i="1" dirty="0" smtClean="0"/>
              <a:t>All </a:t>
            </a:r>
            <a:r>
              <a:rPr lang="en-US" b="1" i="1" dirty="0"/>
              <a:t>prices include account activation fee. Gifts are subject to availability. All prices are quoted in USD and are subject to change without notice</a:t>
            </a:r>
            <a:r>
              <a:rPr lang="en-US" b="1" i="1" dirty="0" smtClean="0"/>
              <a:t>.</a:t>
            </a:r>
          </a:p>
          <a:p>
            <a:r>
              <a:rPr lang="en-US" b="1" i="1" dirty="0" smtClean="0"/>
              <a:t>More options available</a:t>
            </a:r>
            <a:endParaRPr lang="en-US" b="1" dirty="0"/>
          </a:p>
        </p:txBody>
      </p:sp>
      <p:sp>
        <p:nvSpPr>
          <p:cNvPr id="4" name="Text Placeholder 3"/>
          <p:cNvSpPr>
            <a:spLocks noGrp="1"/>
          </p:cNvSpPr>
          <p:nvPr>
            <p:ph type="body" sz="half" idx="2"/>
          </p:nvPr>
        </p:nvSpPr>
        <p:spPr>
          <a:xfrm>
            <a:off x="288099" y="764088"/>
            <a:ext cx="4622104" cy="5424076"/>
          </a:xfrm>
        </p:spPr>
        <p:txBody>
          <a:bodyPr>
            <a:normAutofit/>
          </a:bodyPr>
          <a:lstStyle/>
          <a:p>
            <a:pPr algn="l"/>
            <a:r>
              <a:rPr lang="en-US" b="1" dirty="0" smtClean="0"/>
              <a:t>Call your cell phone provider prior to departure to see if international phone/text/data plans are for you.</a:t>
            </a:r>
          </a:p>
          <a:p>
            <a:pPr algn="l"/>
            <a:endParaRPr lang="en-US" b="1" dirty="0"/>
          </a:p>
          <a:p>
            <a:pPr algn="l"/>
            <a:r>
              <a:rPr lang="en-US" b="1" dirty="0" smtClean="0"/>
              <a:t>Example:  </a:t>
            </a:r>
          </a:p>
          <a:p>
            <a:pPr algn="l"/>
            <a:r>
              <a:rPr lang="en-US" b="1" dirty="0" smtClean="0"/>
              <a:t>Verizon offers a $40.00 (per billing cycle) plan</a:t>
            </a:r>
            <a:br>
              <a:rPr lang="en-US" b="1" dirty="0" smtClean="0"/>
            </a:br>
            <a:r>
              <a:rPr lang="en-US" b="1" dirty="0" smtClean="0"/>
              <a:t>	100 mg of data</a:t>
            </a:r>
          </a:p>
          <a:p>
            <a:pPr algn="l"/>
            <a:r>
              <a:rPr lang="en-US" b="1" dirty="0"/>
              <a:t>	</a:t>
            </a:r>
            <a:r>
              <a:rPr lang="en-US" b="1" dirty="0" smtClean="0"/>
              <a:t>100 minutes of voice calling</a:t>
            </a:r>
          </a:p>
          <a:p>
            <a:pPr algn="l"/>
            <a:r>
              <a:rPr lang="en-US" b="1" dirty="0"/>
              <a:t>	</a:t>
            </a:r>
            <a:r>
              <a:rPr lang="en-US" b="1" dirty="0" smtClean="0"/>
              <a:t>100 outgoing texts</a:t>
            </a:r>
          </a:p>
          <a:p>
            <a:pPr algn="l"/>
            <a:r>
              <a:rPr lang="en-US" b="1" dirty="0"/>
              <a:t>	</a:t>
            </a:r>
            <a:r>
              <a:rPr lang="en-US" b="1" dirty="0" smtClean="0"/>
              <a:t>(incoming texts at no charge)</a:t>
            </a:r>
          </a:p>
          <a:p>
            <a:pPr algn="l"/>
            <a:r>
              <a:rPr lang="en-US" b="1" dirty="0" smtClean="0"/>
              <a:t>HINT:  Turn off your mobile data feature to make sure automatic updates, email refreshing </a:t>
            </a:r>
            <a:r>
              <a:rPr lang="en-US" b="1" dirty="0" err="1" smtClean="0"/>
              <a:t>etc</a:t>
            </a:r>
            <a:r>
              <a:rPr lang="en-US" b="1" dirty="0" smtClean="0"/>
              <a:t> don’t chew up data/internet rates</a:t>
            </a:r>
          </a:p>
          <a:p>
            <a:pPr algn="l"/>
            <a:endParaRPr lang="en-US" dirty="0"/>
          </a:p>
        </p:txBody>
      </p:sp>
      <p:sp>
        <p:nvSpPr>
          <p:cNvPr id="5" name="Rectangle 4"/>
          <p:cNvSpPr/>
          <p:nvPr/>
        </p:nvSpPr>
        <p:spPr>
          <a:xfrm>
            <a:off x="5152329" y="4987835"/>
            <a:ext cx="6096000" cy="1200329"/>
          </a:xfrm>
          <a:prstGeom prst="rect">
            <a:avLst/>
          </a:prstGeom>
        </p:spPr>
        <p:txBody>
          <a:bodyPr>
            <a:spAutoFit/>
          </a:bodyPr>
          <a:lstStyle/>
          <a:p>
            <a:r>
              <a:rPr lang="en-US" b="1" dirty="0"/>
              <a:t>Cruise ship internet access can be slow and intermittent.  Best to just unplug…but the folks in the Internet Café can guide you if you must have internet access</a:t>
            </a:r>
          </a:p>
        </p:txBody>
      </p:sp>
    </p:spTree>
    <p:extLst>
      <p:ext uri="{BB962C8B-B14F-4D97-AF65-F5344CB8AC3E}">
        <p14:creationId xmlns:p14="http://schemas.microsoft.com/office/powerpoint/2010/main" xmlns="" val="2367990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46672"/>
            <a:ext cx="5791200" cy="1371600"/>
          </a:xfrm>
        </p:spPr>
        <p:txBody>
          <a:bodyPr/>
          <a:lstStyle/>
          <a:p>
            <a:pPr algn="l"/>
            <a:r>
              <a:rPr lang="en-US" dirty="0" smtClean="0"/>
              <a:t>Princess At Sea </a:t>
            </a:r>
            <a:br>
              <a:rPr lang="en-US" dirty="0" smtClean="0"/>
            </a:br>
            <a:r>
              <a:rPr lang="en-US" dirty="0" smtClean="0"/>
              <a:t>and</a:t>
            </a:r>
            <a:br>
              <a:rPr lang="en-US" dirty="0" smtClean="0"/>
            </a:br>
            <a:r>
              <a:rPr lang="en-US" dirty="0" smtClean="0"/>
              <a:t>Princess Messenger App</a:t>
            </a:r>
            <a:endParaRPr lang="en-US" dirty="0"/>
          </a:p>
        </p:txBody>
      </p:sp>
      <p:sp>
        <p:nvSpPr>
          <p:cNvPr id="4" name="Text Placeholder 3"/>
          <p:cNvSpPr>
            <a:spLocks noGrp="1"/>
          </p:cNvSpPr>
          <p:nvPr>
            <p:ph type="body" sz="half" idx="2"/>
          </p:nvPr>
        </p:nvSpPr>
        <p:spPr>
          <a:xfrm>
            <a:off x="215106" y="1825368"/>
            <a:ext cx="5322094" cy="2308324"/>
          </a:xfrm>
          <a:noFill/>
        </p:spPr>
        <p:style>
          <a:lnRef idx="2">
            <a:schemeClr val="accent2"/>
          </a:lnRef>
          <a:fillRef idx="1">
            <a:schemeClr val="lt1"/>
          </a:fillRef>
          <a:effectRef idx="0">
            <a:schemeClr val="accent2"/>
          </a:effectRef>
          <a:fontRef idx="minor">
            <a:schemeClr val="dk1"/>
          </a:fontRef>
        </p:style>
        <p:txBody>
          <a:bodyPr>
            <a:noAutofit/>
          </a:bodyPr>
          <a:lstStyle/>
          <a:p>
            <a:pPr algn="l"/>
            <a:r>
              <a:rPr lang="en-US" sz="1800" b="1" dirty="0" smtClean="0">
                <a:solidFill>
                  <a:schemeClr val="tx1"/>
                </a:solidFill>
              </a:rPr>
              <a:t>Princess Messenger </a:t>
            </a:r>
          </a:p>
          <a:p>
            <a:pPr algn="l"/>
            <a:r>
              <a:rPr lang="en-US" sz="1800" dirty="0" smtClean="0">
                <a:solidFill>
                  <a:schemeClr val="tx1"/>
                </a:solidFill>
              </a:rPr>
              <a:t>An app that can be downloaded from the App/Play Stores.</a:t>
            </a:r>
          </a:p>
          <a:p>
            <a:pPr algn="l"/>
            <a:r>
              <a:rPr lang="en-US" sz="1800" dirty="0" smtClean="0">
                <a:solidFill>
                  <a:schemeClr val="tx1"/>
                </a:solidFill>
              </a:rPr>
              <a:t>The app does the same as above, but pushes text messages directly to you without having to login to check for messages. </a:t>
            </a:r>
          </a:p>
          <a:p>
            <a:endParaRPr lang="en-US" sz="1800" dirty="0">
              <a:solidFill>
                <a:schemeClr val="tx1"/>
              </a:solidFill>
            </a:endParaRPr>
          </a:p>
        </p:txBody>
      </p:sp>
      <p:sp>
        <p:nvSpPr>
          <p:cNvPr id="6" name="Rectangle 5"/>
          <p:cNvSpPr/>
          <p:nvPr/>
        </p:nvSpPr>
        <p:spPr>
          <a:xfrm>
            <a:off x="6096000" y="1825368"/>
            <a:ext cx="5892800" cy="2308324"/>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r>
              <a:rPr lang="en-US" b="1" dirty="0">
                <a:solidFill>
                  <a:schemeClr val="tx1"/>
                </a:solidFill>
              </a:rPr>
              <a:t>Princess At </a:t>
            </a:r>
            <a:r>
              <a:rPr lang="en-US" b="1" dirty="0" smtClean="0">
                <a:solidFill>
                  <a:schemeClr val="tx1"/>
                </a:solidFill>
              </a:rPr>
              <a:t>Sea</a:t>
            </a:r>
          </a:p>
          <a:p>
            <a:endParaRPr lang="en-US" b="1" dirty="0" smtClean="0">
              <a:solidFill>
                <a:schemeClr val="tx1"/>
              </a:solidFill>
            </a:endParaRPr>
          </a:p>
          <a:p>
            <a:r>
              <a:rPr lang="en-US" dirty="0" smtClean="0">
                <a:solidFill>
                  <a:schemeClr val="tx1"/>
                </a:solidFill>
              </a:rPr>
              <a:t>Does </a:t>
            </a:r>
            <a:r>
              <a:rPr lang="en-US" dirty="0">
                <a:solidFill>
                  <a:schemeClr val="tx1"/>
                </a:solidFill>
              </a:rPr>
              <a:t>not require an app, but allows you to access the Princess Patter and receive/send texts to others on board</a:t>
            </a:r>
            <a:r>
              <a:rPr lang="en-US" dirty="0" smtClean="0">
                <a:solidFill>
                  <a:schemeClr val="tx1"/>
                </a:solidFill>
              </a:rPr>
              <a:t>.</a:t>
            </a:r>
          </a:p>
          <a:p>
            <a:endParaRPr lang="en-US" dirty="0">
              <a:solidFill>
                <a:schemeClr val="tx1"/>
              </a:solidFill>
            </a:endParaRPr>
          </a:p>
          <a:p>
            <a:r>
              <a:rPr lang="en-US" dirty="0">
                <a:solidFill>
                  <a:schemeClr val="tx1"/>
                </a:solidFill>
              </a:rPr>
              <a:t>Note:  You must login to Princess At Sea every time you want to check for texts.</a:t>
            </a:r>
          </a:p>
        </p:txBody>
      </p:sp>
      <p:sp>
        <p:nvSpPr>
          <p:cNvPr id="7" name="Rectangle 6"/>
          <p:cNvSpPr/>
          <p:nvPr/>
        </p:nvSpPr>
        <p:spPr>
          <a:xfrm>
            <a:off x="2971800" y="4650264"/>
            <a:ext cx="6096000" cy="2031325"/>
          </a:xfrm>
          <a:prstGeom prst="rect">
            <a:avLst/>
          </a:prstGeom>
        </p:spPr>
        <p:txBody>
          <a:bodyPr>
            <a:spAutoFit/>
          </a:bodyPr>
          <a:lstStyle/>
          <a:p>
            <a:r>
              <a:rPr lang="en-US" dirty="0"/>
              <a:t>Both options are a  great way to keep in touch with everyone while on board.</a:t>
            </a:r>
          </a:p>
          <a:p>
            <a:r>
              <a:rPr lang="en-US" dirty="0"/>
              <a:t>With either service – put your device in airplane mode, but turn on Wi-Fi.</a:t>
            </a:r>
          </a:p>
          <a:p>
            <a:r>
              <a:rPr lang="en-US" dirty="0"/>
              <a:t>Note:  Turn off Wi-Fi when leaving the ship to make sure you do not accidentally pick up international Wi-Fi service.</a:t>
            </a:r>
          </a:p>
        </p:txBody>
      </p:sp>
      <p:sp>
        <p:nvSpPr>
          <p:cNvPr id="8" name="TextBox 7"/>
          <p:cNvSpPr txBox="1"/>
          <p:nvPr/>
        </p:nvSpPr>
        <p:spPr>
          <a:xfrm>
            <a:off x="5537200" y="2610198"/>
            <a:ext cx="466794" cy="369332"/>
          </a:xfrm>
          <a:prstGeom prst="rect">
            <a:avLst/>
          </a:prstGeom>
          <a:noFill/>
        </p:spPr>
        <p:txBody>
          <a:bodyPr wrap="square" rtlCol="0">
            <a:spAutoFit/>
          </a:bodyPr>
          <a:lstStyle/>
          <a:p>
            <a:r>
              <a:rPr lang="en-US" dirty="0" smtClean="0"/>
              <a:t>Or</a:t>
            </a:r>
            <a:endParaRPr lang="en-US" dirty="0"/>
          </a:p>
        </p:txBody>
      </p:sp>
    </p:spTree>
    <p:extLst>
      <p:ext uri="{BB962C8B-B14F-4D97-AF65-F5344CB8AC3E}">
        <p14:creationId xmlns:p14="http://schemas.microsoft.com/office/powerpoint/2010/main" xmlns="" val="248624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6350"/>
            <a:ext cx="4454525" cy="584200"/>
          </a:xfrm>
        </p:spPr>
        <p:txBody>
          <a:bodyPr>
            <a:normAutofit/>
          </a:bodyPr>
          <a:lstStyle/>
          <a:p>
            <a:r>
              <a:rPr lang="en-US" sz="3200" dirty="0" smtClean="0"/>
              <a:t>Tips and Hints</a:t>
            </a:r>
            <a:endParaRPr lang="en-US" sz="3200" dirty="0"/>
          </a:p>
        </p:txBody>
      </p:sp>
      <p:sp>
        <p:nvSpPr>
          <p:cNvPr id="3" name="Content Placeholder 2"/>
          <p:cNvSpPr>
            <a:spLocks noGrp="1"/>
          </p:cNvSpPr>
          <p:nvPr>
            <p:ph idx="1"/>
          </p:nvPr>
        </p:nvSpPr>
        <p:spPr>
          <a:xfrm>
            <a:off x="187890" y="177800"/>
            <a:ext cx="11749414" cy="6794500"/>
          </a:xfrm>
        </p:spPr>
        <p:txBody>
          <a:bodyPr>
            <a:noAutofit/>
          </a:bodyPr>
          <a:lstStyle/>
          <a:p>
            <a:r>
              <a:rPr lang="en-US" sz="1600" b="1" dirty="0" smtClean="0"/>
              <a:t>Read the daily Princess Patter and stay on top of the myriad opportunities aboard the ship</a:t>
            </a:r>
          </a:p>
          <a:p>
            <a:r>
              <a:rPr lang="en-US" sz="1600" b="1" dirty="0" smtClean="0"/>
              <a:t>It’s the 50</a:t>
            </a:r>
            <a:r>
              <a:rPr lang="en-US" sz="1600" b="1" baseline="30000" dirty="0" smtClean="0"/>
              <a:t>th</a:t>
            </a:r>
            <a:r>
              <a:rPr lang="en-US" sz="1600" b="1" dirty="0" smtClean="0"/>
              <a:t> Anniversary of Princess Cruises and the movie The Sound of Music – be prepared for SOM sing-along/movie </a:t>
            </a:r>
            <a:r>
              <a:rPr lang="en-US" sz="1600" b="1" dirty="0" err="1" smtClean="0"/>
              <a:t>opportunites</a:t>
            </a:r>
            <a:r>
              <a:rPr lang="en-US" sz="1600" b="1" dirty="0" smtClean="0"/>
              <a:t>.</a:t>
            </a:r>
          </a:p>
          <a:p>
            <a:r>
              <a:rPr lang="en-US" sz="1600" b="1" dirty="0" smtClean="0"/>
              <a:t>Consider bringing </a:t>
            </a:r>
            <a:r>
              <a:rPr lang="en-US" sz="1600" b="1" dirty="0" err="1" smtClean="0"/>
              <a:t>Teva’s</a:t>
            </a:r>
            <a:r>
              <a:rPr lang="en-US" sz="1600" b="1" dirty="0" smtClean="0"/>
              <a:t>/Beach Shoes for Princess Cay</a:t>
            </a:r>
          </a:p>
          <a:p>
            <a:r>
              <a:rPr lang="en-US" sz="1600" b="1" dirty="0" smtClean="0"/>
              <a:t>Formal Nights (2) Tuxes and your floor length POPS dresses are appropriate</a:t>
            </a:r>
          </a:p>
          <a:p>
            <a:r>
              <a:rPr lang="en-US" sz="1600" b="1" dirty="0" smtClean="0"/>
              <a:t>Country – Club  Casual Nights:  dress pants/khaki’s and button down/polo shirt for the guys.  Sun Dress or Skirt/Pants and Top for the girls.  No jeans or shorts in the dining room for dinner- if you show up in jeans or shorts you will be asked to leave and change.</a:t>
            </a:r>
          </a:p>
          <a:p>
            <a:r>
              <a:rPr lang="en-US" sz="1600" b="1" dirty="0" smtClean="0"/>
              <a:t>Formal Night Photos – have pictures taken with your friends – you won’t regret it!  Photo’s are posted in the lobby/atrium the following day and are available for purchase.  Have your picture taken frequently as you are never required to purchase and you may get a shot you like</a:t>
            </a:r>
          </a:p>
          <a:p>
            <a:r>
              <a:rPr lang="en-US" sz="1600" b="1" dirty="0" smtClean="0"/>
              <a:t>Download books to your Kindle/Nook  or apps/music to your mobile device BEFORE you leave. Cruise ship internet access is sporadic and </a:t>
            </a:r>
            <a:r>
              <a:rPr lang="en-US" sz="1800" b="1" dirty="0" smtClean="0"/>
              <a:t>expensive</a:t>
            </a:r>
          </a:p>
          <a:p>
            <a:r>
              <a:rPr lang="en-US" sz="1600" b="1" dirty="0" smtClean="0"/>
              <a:t>The Dining Room can be chilly – girls should plan on bringing a sweater/pashmina </a:t>
            </a:r>
            <a:r>
              <a:rPr lang="en-US" sz="1600" b="1" dirty="0" err="1" smtClean="0"/>
              <a:t>etc</a:t>
            </a:r>
            <a:endParaRPr lang="en-US" sz="1600" b="1" dirty="0" smtClean="0"/>
          </a:p>
          <a:p>
            <a:r>
              <a:rPr lang="en-US" sz="1600" b="1" dirty="0" smtClean="0"/>
              <a:t>Pack a ¾ zip or light sweatshirt for nights on deck – the wind can be chilly when the sun isn’t out</a:t>
            </a:r>
          </a:p>
          <a:p>
            <a:r>
              <a:rPr lang="en-US" sz="1600" b="1" dirty="0" smtClean="0"/>
              <a:t>Bring a nightlight/flashlight!  Inside cabins are pitch black at night.  A nightlight will help you navigate the cabin if you have to get up in the middle of the night or leave your bathroom light on as a nightlight</a:t>
            </a:r>
            <a:endParaRPr lang="en-US" sz="1600" b="1" dirty="0"/>
          </a:p>
        </p:txBody>
      </p:sp>
    </p:spTree>
    <p:extLst>
      <p:ext uri="{BB962C8B-B14F-4D97-AF65-F5344CB8AC3E}">
        <p14:creationId xmlns:p14="http://schemas.microsoft.com/office/powerpoint/2010/main" xmlns="" val="8247523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88900"/>
            <a:ext cx="4454525" cy="495300"/>
          </a:xfrm>
        </p:spPr>
        <p:txBody>
          <a:bodyPr>
            <a:noAutofit/>
          </a:bodyPr>
          <a:lstStyle/>
          <a:p>
            <a:r>
              <a:rPr lang="en-US" sz="3200" dirty="0" smtClean="0"/>
              <a:t>Tips Continued</a:t>
            </a:r>
            <a:endParaRPr lang="en-US" sz="3200" dirty="0"/>
          </a:p>
        </p:txBody>
      </p:sp>
      <p:sp>
        <p:nvSpPr>
          <p:cNvPr id="3" name="Content Placeholder 2"/>
          <p:cNvSpPr>
            <a:spLocks noGrp="1"/>
          </p:cNvSpPr>
          <p:nvPr>
            <p:ph idx="1"/>
          </p:nvPr>
        </p:nvSpPr>
        <p:spPr>
          <a:xfrm>
            <a:off x="100208" y="584200"/>
            <a:ext cx="11924778" cy="5956299"/>
          </a:xfrm>
        </p:spPr>
        <p:txBody>
          <a:bodyPr>
            <a:normAutofit fontScale="92500" lnSpcReduction="20000"/>
          </a:bodyPr>
          <a:lstStyle/>
          <a:p>
            <a:r>
              <a:rPr lang="en-US" b="1" dirty="0" smtClean="0"/>
              <a:t>Shampoo, Conditioner, </a:t>
            </a:r>
            <a:r>
              <a:rPr lang="en-US" b="1" dirty="0"/>
              <a:t>B</a:t>
            </a:r>
            <a:r>
              <a:rPr lang="en-US" b="1" dirty="0" smtClean="0"/>
              <a:t>ar soap &amp; Lotion provided.  There are hairdryers in the stateroom.</a:t>
            </a:r>
          </a:p>
          <a:p>
            <a:r>
              <a:rPr lang="en-US" b="1" dirty="0" smtClean="0"/>
              <a:t>You can order room service at any time!  There is an extra charge for soda and pizza’s are only $3 and available when the Pizzeria is open</a:t>
            </a:r>
          </a:p>
          <a:p>
            <a:r>
              <a:rPr lang="en-US" b="1" dirty="0" smtClean="0"/>
              <a:t>Don’t forget your device chargers </a:t>
            </a:r>
          </a:p>
          <a:p>
            <a:r>
              <a:rPr lang="en-US" b="1" dirty="0" smtClean="0"/>
              <a:t>Beach Towels provided</a:t>
            </a:r>
          </a:p>
          <a:p>
            <a:r>
              <a:rPr lang="en-US" b="1" dirty="0" smtClean="0"/>
              <a:t>You can request to have a Princess robe delivered to your stateroom.  It may be used in you room but not worn on deck.  Remember to leave it in the room to avoid being charged at the end of the cruise</a:t>
            </a:r>
          </a:p>
          <a:p>
            <a:r>
              <a:rPr lang="en-US" b="1" dirty="0" smtClean="0"/>
              <a:t>Keep your stateroom picked up so the steward can clean</a:t>
            </a:r>
          </a:p>
          <a:p>
            <a:r>
              <a:rPr lang="en-US" b="1" dirty="0" smtClean="0"/>
              <a:t>Look for the bow camera on your stateroom TV in case your feeling claustrophobic </a:t>
            </a:r>
          </a:p>
          <a:p>
            <a:r>
              <a:rPr lang="en-US" b="1" dirty="0" smtClean="0"/>
              <a:t>Don’t forget the Dramamine for motion sickness.</a:t>
            </a:r>
          </a:p>
          <a:p>
            <a:r>
              <a:rPr lang="en-US" b="1" dirty="0" smtClean="0"/>
              <a:t> Sunscreen and Aloe a must!  Don’t be stupid and get sunburned!!  The rest of your trip will be miserable</a:t>
            </a:r>
          </a:p>
          <a:p>
            <a:r>
              <a:rPr lang="en-US" b="1" dirty="0" smtClean="0"/>
              <a:t>Don’t be afraid to try new foods.  You can order multiple courses at dinner</a:t>
            </a:r>
          </a:p>
          <a:p>
            <a:r>
              <a:rPr lang="en-US" b="1" dirty="0" smtClean="0"/>
              <a:t>It’s easier to take the stairs than to wait for an elevator</a:t>
            </a:r>
            <a:endParaRPr lang="en-US" b="1" dirty="0"/>
          </a:p>
        </p:txBody>
      </p:sp>
    </p:spTree>
    <p:extLst>
      <p:ext uri="{BB962C8B-B14F-4D97-AF65-F5344CB8AC3E}">
        <p14:creationId xmlns:p14="http://schemas.microsoft.com/office/powerpoint/2010/main" xmlns="" val="25089361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50313"/>
            <a:ext cx="10353761" cy="801666"/>
          </a:xfrm>
        </p:spPr>
        <p:txBody>
          <a:bodyPr>
            <a:noAutofit/>
          </a:bodyPr>
          <a:lstStyle/>
          <a:p>
            <a:pPr algn="l"/>
            <a:r>
              <a:rPr lang="en-US" sz="3200" dirty="0" smtClean="0"/>
              <a:t>Tips Continued</a:t>
            </a:r>
            <a:endParaRPr lang="en-US" sz="3200" dirty="0"/>
          </a:p>
        </p:txBody>
      </p:sp>
      <p:sp>
        <p:nvSpPr>
          <p:cNvPr id="4" name="Content Placeholder 3"/>
          <p:cNvSpPr>
            <a:spLocks noGrp="1"/>
          </p:cNvSpPr>
          <p:nvPr>
            <p:ph idx="1"/>
          </p:nvPr>
        </p:nvSpPr>
        <p:spPr>
          <a:xfrm>
            <a:off x="187890" y="676405"/>
            <a:ext cx="11079667" cy="6012494"/>
          </a:xfrm>
        </p:spPr>
        <p:txBody>
          <a:bodyPr/>
          <a:lstStyle/>
          <a:p>
            <a:r>
              <a:rPr lang="en-US" dirty="0" smtClean="0"/>
              <a:t>On formal nights, go to the Production Shows in the Princess Theater!  Do not skip these!!</a:t>
            </a:r>
          </a:p>
          <a:p>
            <a:r>
              <a:rPr lang="en-US" dirty="0" smtClean="0"/>
              <a:t>Don’t be naïve about panhandlers</a:t>
            </a:r>
          </a:p>
          <a:p>
            <a:r>
              <a:rPr lang="en-US" dirty="0" smtClean="0"/>
              <a:t>Instrument Care</a:t>
            </a:r>
          </a:p>
          <a:p>
            <a:pPr lvl="1"/>
            <a:r>
              <a:rPr lang="en-US" dirty="0" smtClean="0"/>
              <a:t>Fragile stickers</a:t>
            </a:r>
            <a:endParaRPr lang="en-US" dirty="0"/>
          </a:p>
          <a:p>
            <a:pPr lvl="1"/>
            <a:r>
              <a:rPr lang="en-US" dirty="0" smtClean="0"/>
              <a:t>Luggage straps</a:t>
            </a:r>
          </a:p>
          <a:p>
            <a:pPr marL="457200" lvl="1" indent="0">
              <a:buNone/>
            </a:pPr>
            <a:endParaRPr lang="en-US" dirty="0" smtClean="0"/>
          </a:p>
        </p:txBody>
      </p:sp>
    </p:spTree>
    <p:extLst>
      <p:ext uri="{BB962C8B-B14F-4D97-AF65-F5344CB8AC3E}">
        <p14:creationId xmlns:p14="http://schemas.microsoft.com/office/powerpoint/2010/main" xmlns="" val="3155994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62839"/>
            <a:ext cx="10353761" cy="864296"/>
          </a:xfrm>
        </p:spPr>
        <p:txBody>
          <a:bodyPr/>
          <a:lstStyle/>
          <a:p>
            <a:r>
              <a:rPr lang="en-US" dirty="0" smtClean="0"/>
              <a:t>MATERIALS, DISTRIBUTION &amp; SCHEDULE	</a:t>
            </a:r>
            <a:endParaRPr lang="en-US" dirty="0"/>
          </a:p>
        </p:txBody>
      </p:sp>
      <p:sp>
        <p:nvSpPr>
          <p:cNvPr id="3" name="Content Placeholder 2"/>
          <p:cNvSpPr>
            <a:spLocks noGrp="1"/>
          </p:cNvSpPr>
          <p:nvPr>
            <p:ph idx="1"/>
          </p:nvPr>
        </p:nvSpPr>
        <p:spPr>
          <a:xfrm>
            <a:off x="338204" y="839243"/>
            <a:ext cx="10972800" cy="5799551"/>
          </a:xfrm>
        </p:spPr>
        <p:txBody>
          <a:bodyPr>
            <a:normAutofit lnSpcReduction="10000"/>
          </a:bodyPr>
          <a:lstStyle/>
          <a:p>
            <a:r>
              <a:rPr lang="en-US" sz="3600" b="1" dirty="0" smtClean="0"/>
              <a:t>Sunday, March 29  Airport Check in  4:10am!!!</a:t>
            </a:r>
          </a:p>
          <a:p>
            <a:r>
              <a:rPr lang="en-US" sz="3600" b="1" dirty="0" smtClean="0"/>
              <a:t>Humphrey Terminal- </a:t>
            </a:r>
            <a:r>
              <a:rPr lang="en-US" sz="3600" b="1" dirty="0"/>
              <a:t>(don’t oversleep</a:t>
            </a:r>
            <a:r>
              <a:rPr lang="en-US" sz="3600" b="1" dirty="0" smtClean="0"/>
              <a:t>)</a:t>
            </a:r>
          </a:p>
          <a:p>
            <a:pPr lvl="1"/>
            <a:r>
              <a:rPr lang="en-US" sz="2400" b="1" dirty="0"/>
              <a:t>As you are representing Edina, don’t come looking like death warmed over.  You won’t have access to your luggage until onboard the </a:t>
            </a:r>
            <a:r>
              <a:rPr lang="en-US" sz="2400" b="1" dirty="0" smtClean="0"/>
              <a:t>ship.  Dinner is smart casual attire</a:t>
            </a:r>
          </a:p>
          <a:p>
            <a:pPr lvl="1"/>
            <a:r>
              <a:rPr lang="en-US" sz="2400" b="1" dirty="0" smtClean="0"/>
              <a:t>Upon arrival meet with your chaperone</a:t>
            </a:r>
          </a:p>
          <a:p>
            <a:pPr lvl="1"/>
            <a:r>
              <a:rPr lang="en-US" sz="2400" b="1" dirty="0" smtClean="0"/>
              <a:t>You’ll get your </a:t>
            </a:r>
            <a:r>
              <a:rPr lang="en-US" sz="2400" b="1" dirty="0" err="1" smtClean="0"/>
              <a:t>neckwallet</a:t>
            </a:r>
            <a:r>
              <a:rPr lang="en-US" sz="2400" b="1" dirty="0" smtClean="0"/>
              <a:t> which contains your PASSPORT, BOARDING PASS, HEALTH QUESTIONNAIRE</a:t>
            </a:r>
          </a:p>
          <a:p>
            <a:pPr lvl="1"/>
            <a:r>
              <a:rPr lang="en-US" sz="2400" b="1" dirty="0" smtClean="0"/>
              <a:t>Health </a:t>
            </a:r>
            <a:r>
              <a:rPr lang="en-US" sz="2400" b="1" dirty="0" err="1" smtClean="0"/>
              <a:t>Questionnarie</a:t>
            </a:r>
            <a:r>
              <a:rPr lang="en-US" sz="2400" b="1" dirty="0" smtClean="0"/>
              <a:t>- to be plain and simple the answers are NO, NO, NO, and NO.  These forms MUST be completed on the plane or bus and WILL be collected at the Cruise Ship terminal in order to board.</a:t>
            </a:r>
            <a:endParaRPr lang="en-US" sz="2400" b="1" dirty="0"/>
          </a:p>
        </p:txBody>
      </p:sp>
    </p:spTree>
    <p:extLst>
      <p:ext uri="{BB962C8B-B14F-4D97-AF65-F5344CB8AC3E}">
        <p14:creationId xmlns:p14="http://schemas.microsoft.com/office/powerpoint/2010/main" xmlns="" val="3859418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
            <a:ext cx="10353761" cy="1002082"/>
          </a:xfrm>
        </p:spPr>
        <p:txBody>
          <a:bodyPr/>
          <a:lstStyle/>
          <a:p>
            <a:r>
              <a:rPr lang="en-US" dirty="0" smtClean="0"/>
              <a:t>MATERIALS, DISTRIBUTION &amp; SCHEDULE	</a:t>
            </a:r>
            <a:endParaRPr lang="en-US" dirty="0"/>
          </a:p>
        </p:txBody>
      </p:sp>
      <p:sp>
        <p:nvSpPr>
          <p:cNvPr id="3" name="Content Placeholder 2"/>
          <p:cNvSpPr>
            <a:spLocks noGrp="1"/>
          </p:cNvSpPr>
          <p:nvPr>
            <p:ph idx="1"/>
          </p:nvPr>
        </p:nvSpPr>
        <p:spPr>
          <a:xfrm>
            <a:off x="150312" y="776615"/>
            <a:ext cx="11298478" cy="5887232"/>
          </a:xfrm>
        </p:spPr>
        <p:txBody>
          <a:bodyPr>
            <a:noAutofit/>
          </a:bodyPr>
          <a:lstStyle/>
          <a:p>
            <a:pPr marL="0" indent="0">
              <a:buNone/>
            </a:pPr>
            <a:r>
              <a:rPr lang="en-US" sz="3200" b="1" dirty="0" smtClean="0"/>
              <a:t>Sunday, March 29  </a:t>
            </a:r>
          </a:p>
          <a:p>
            <a:r>
              <a:rPr lang="en-US" sz="2400" b="1" dirty="0" smtClean="0"/>
              <a:t>11:30  arrive in Miami, transfer everything to buses</a:t>
            </a:r>
          </a:p>
          <a:p>
            <a:r>
              <a:rPr lang="en-US" sz="2400" b="1" dirty="0" smtClean="0"/>
              <a:t>1:30 Regal Princess embarkation process.  For this you will need the completed health form, passport, boarding pass and Credit Card!  You will get a CRUISE CARD at this time.  </a:t>
            </a:r>
            <a:r>
              <a:rPr lang="en-US" sz="2400" b="1" u="sng" dirty="0" smtClean="0"/>
              <a:t>Don’t lose it!!</a:t>
            </a:r>
          </a:p>
          <a:p>
            <a:r>
              <a:rPr lang="en-US" sz="2400" b="1" dirty="0" smtClean="0"/>
              <a:t>4:30 full band meeting in the Princess Live Studio Deck 7 mid ship</a:t>
            </a:r>
          </a:p>
          <a:p>
            <a:r>
              <a:rPr lang="en-US" sz="2400" b="1" dirty="0" smtClean="0"/>
              <a:t>5:30 mandatory dinner in the Allegro dining room.  Smart casual attire required (no jeans, no shorts)</a:t>
            </a:r>
          </a:p>
          <a:p>
            <a:r>
              <a:rPr lang="en-US" sz="2400" b="1" dirty="0" smtClean="0"/>
              <a:t>Midnight- room check.  We’ll pass out tour shirts at this time, collect your passports and pass out laminated passport copies</a:t>
            </a:r>
          </a:p>
        </p:txBody>
      </p:sp>
    </p:spTree>
    <p:extLst>
      <p:ext uri="{BB962C8B-B14F-4D97-AF65-F5344CB8AC3E}">
        <p14:creationId xmlns:p14="http://schemas.microsoft.com/office/powerpoint/2010/main" xmlns="" val="3654854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Cruising On The Regal Princess</a:t>
            </a:r>
            <a:endParaRPr lang="en-US" sz="5400" dirty="0"/>
          </a:p>
        </p:txBody>
      </p:sp>
      <p:sp>
        <p:nvSpPr>
          <p:cNvPr id="3" name="Subtitle 2"/>
          <p:cNvSpPr>
            <a:spLocks noGrp="1"/>
          </p:cNvSpPr>
          <p:nvPr>
            <p:ph type="subTitle" idx="1"/>
          </p:nvPr>
        </p:nvSpPr>
        <p:spPr/>
        <p:txBody>
          <a:bodyPr/>
          <a:lstStyle/>
          <a:p>
            <a:r>
              <a:rPr lang="en-US" dirty="0" smtClean="0"/>
              <a:t>Princess Cruises Tips, Hints &amp; Tricks</a:t>
            </a:r>
            <a:endParaRPr lang="en-US" dirty="0"/>
          </a:p>
        </p:txBody>
      </p:sp>
    </p:spTree>
    <p:extLst>
      <p:ext uri="{BB962C8B-B14F-4D97-AF65-F5344CB8AC3E}">
        <p14:creationId xmlns:p14="http://schemas.microsoft.com/office/powerpoint/2010/main" xmlns="" val="2124056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905" y="-152400"/>
            <a:ext cx="10353761" cy="1326321"/>
          </a:xfrm>
        </p:spPr>
        <p:txBody>
          <a:bodyPr/>
          <a:lstStyle/>
          <a:p>
            <a:r>
              <a:rPr lang="en-US" dirty="0" smtClean="0"/>
              <a:t>Getting to Know the Regal Princess</a:t>
            </a:r>
            <a:endParaRPr lang="en-US" dirty="0"/>
          </a:p>
        </p:txBody>
      </p:sp>
      <p:sp>
        <p:nvSpPr>
          <p:cNvPr id="3" name="Content Placeholder 2"/>
          <p:cNvSpPr>
            <a:spLocks noGrp="1"/>
          </p:cNvSpPr>
          <p:nvPr>
            <p:ph idx="1"/>
          </p:nvPr>
        </p:nvSpPr>
        <p:spPr>
          <a:xfrm>
            <a:off x="3377595" y="1613464"/>
            <a:ext cx="4585305" cy="3695136"/>
          </a:xfrm>
        </p:spPr>
        <p:txBody>
          <a:bodyPr>
            <a:normAutofit/>
          </a:bodyPr>
          <a:lstStyle/>
          <a:p>
            <a:r>
              <a:rPr lang="en-US" sz="4000" dirty="0" smtClean="0"/>
              <a:t>Terminology</a:t>
            </a:r>
          </a:p>
          <a:p>
            <a:r>
              <a:rPr lang="en-US" sz="4000" dirty="0" smtClean="0"/>
              <a:t>What to Do</a:t>
            </a:r>
          </a:p>
          <a:p>
            <a:r>
              <a:rPr lang="en-US" sz="4000" dirty="0" smtClean="0"/>
              <a:t>Where to Eat</a:t>
            </a:r>
          </a:p>
          <a:p>
            <a:r>
              <a:rPr lang="en-US" sz="4000" dirty="0" smtClean="0"/>
              <a:t>What to Drink</a:t>
            </a:r>
          </a:p>
          <a:p>
            <a:endParaRPr lang="en-US" sz="4000" dirty="0" smtClean="0"/>
          </a:p>
          <a:p>
            <a:endParaRPr lang="en-US" sz="4000" dirty="0"/>
          </a:p>
        </p:txBody>
      </p:sp>
    </p:spTree>
    <p:extLst>
      <p:ext uri="{BB962C8B-B14F-4D97-AF65-F5344CB8AC3E}">
        <p14:creationId xmlns:p14="http://schemas.microsoft.com/office/powerpoint/2010/main" xmlns="" val="537970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916"/>
            <a:ext cx="3922711" cy="558800"/>
          </a:xfrm>
        </p:spPr>
        <p:txBody>
          <a:bodyPr>
            <a:normAutofit/>
          </a:bodyPr>
          <a:lstStyle/>
          <a:p>
            <a:r>
              <a:rPr lang="en-US" dirty="0" smtClean="0"/>
              <a:t>Terminology</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4173444678"/>
              </p:ext>
            </p:extLst>
          </p:nvPr>
        </p:nvGraphicFramePr>
        <p:xfrm>
          <a:off x="1434081" y="1399206"/>
          <a:ext cx="9030719" cy="4572000"/>
        </p:xfrm>
        <a:graphic>
          <a:graphicData uri="http://schemas.openxmlformats.org/drawingml/2006/table">
            <a:tbl>
              <a:tblPr firstRow="1" bandRow="1">
                <a:tableStyleId>{5940675A-B579-460E-94D1-54222C63F5DA}</a:tableStyleId>
              </a:tblPr>
              <a:tblGrid>
                <a:gridCol w="2858519"/>
                <a:gridCol w="6172200"/>
              </a:tblGrid>
              <a:tr h="370840">
                <a:tc>
                  <a:txBody>
                    <a:bodyPr/>
                    <a:lstStyle/>
                    <a:p>
                      <a:r>
                        <a:rPr lang="en-US" sz="2400" dirty="0" smtClean="0"/>
                        <a:t>Bow</a:t>
                      </a:r>
                      <a:endParaRPr lang="en-US" sz="2400" dirty="0"/>
                    </a:p>
                  </a:txBody>
                  <a:tcPr/>
                </a:tc>
                <a:tc>
                  <a:txBody>
                    <a:bodyPr/>
                    <a:lstStyle/>
                    <a:p>
                      <a:r>
                        <a:rPr lang="en-US" sz="2400" dirty="0" smtClean="0"/>
                        <a:t>Front or forward of the ship</a:t>
                      </a:r>
                      <a:endParaRPr lang="en-US" sz="2400" dirty="0"/>
                    </a:p>
                  </a:txBody>
                  <a:tcPr/>
                </a:tc>
              </a:tr>
              <a:tr h="370840">
                <a:tc>
                  <a:txBody>
                    <a:bodyPr/>
                    <a:lstStyle/>
                    <a:p>
                      <a:r>
                        <a:rPr lang="en-US" sz="2400" dirty="0" smtClean="0"/>
                        <a:t>Aft</a:t>
                      </a:r>
                      <a:endParaRPr lang="en-US" sz="2400" dirty="0"/>
                    </a:p>
                  </a:txBody>
                  <a:tcPr/>
                </a:tc>
                <a:tc>
                  <a:txBody>
                    <a:bodyPr/>
                    <a:lstStyle/>
                    <a:p>
                      <a:r>
                        <a:rPr lang="en-US" sz="2400" dirty="0" smtClean="0"/>
                        <a:t>Back or rear of the ship</a:t>
                      </a:r>
                      <a:endParaRPr lang="en-US" sz="2400" dirty="0"/>
                    </a:p>
                  </a:txBody>
                  <a:tcPr/>
                </a:tc>
              </a:tr>
              <a:tr h="370840">
                <a:tc>
                  <a:txBody>
                    <a:bodyPr/>
                    <a:lstStyle/>
                    <a:p>
                      <a:r>
                        <a:rPr lang="en-US" sz="2400" dirty="0" smtClean="0"/>
                        <a:t>Port</a:t>
                      </a:r>
                      <a:endParaRPr lang="en-US" sz="2400" dirty="0"/>
                    </a:p>
                  </a:txBody>
                  <a:tcPr/>
                </a:tc>
                <a:tc>
                  <a:txBody>
                    <a:bodyPr/>
                    <a:lstStyle/>
                    <a:p>
                      <a:r>
                        <a:rPr lang="en-US" sz="2400" dirty="0" smtClean="0"/>
                        <a:t>Left</a:t>
                      </a:r>
                      <a:r>
                        <a:rPr lang="en-US" sz="2400" baseline="0" dirty="0" smtClean="0"/>
                        <a:t> side of the ship (as you face forward)</a:t>
                      </a:r>
                      <a:endParaRPr lang="en-US" sz="2400" dirty="0"/>
                    </a:p>
                  </a:txBody>
                  <a:tcPr/>
                </a:tc>
              </a:tr>
              <a:tr h="370840">
                <a:tc>
                  <a:txBody>
                    <a:bodyPr/>
                    <a:lstStyle/>
                    <a:p>
                      <a:r>
                        <a:rPr lang="en-US" sz="2400" dirty="0" smtClean="0"/>
                        <a:t>Starboard</a:t>
                      </a:r>
                      <a:endParaRPr lang="en-US" sz="2400" dirty="0"/>
                    </a:p>
                  </a:txBody>
                  <a:tcPr/>
                </a:tc>
                <a:tc>
                  <a:txBody>
                    <a:bodyPr/>
                    <a:lstStyle/>
                    <a:p>
                      <a:r>
                        <a:rPr lang="en-US" sz="2400" dirty="0" smtClean="0"/>
                        <a:t>Right side of the ship (as you face forward)</a:t>
                      </a:r>
                      <a:endParaRPr lang="en-US" sz="2400" dirty="0"/>
                    </a:p>
                  </a:txBody>
                  <a:tcPr/>
                </a:tc>
              </a:tr>
              <a:tr h="370840">
                <a:tc>
                  <a:txBody>
                    <a:bodyPr/>
                    <a:lstStyle/>
                    <a:p>
                      <a:r>
                        <a:rPr lang="en-US" sz="2400" dirty="0" smtClean="0"/>
                        <a:t>MUTS</a:t>
                      </a:r>
                      <a:endParaRPr lang="en-US" sz="2400" dirty="0"/>
                    </a:p>
                  </a:txBody>
                  <a:tcPr/>
                </a:tc>
                <a:tc>
                  <a:txBody>
                    <a:bodyPr/>
                    <a:lstStyle/>
                    <a:p>
                      <a:r>
                        <a:rPr lang="en-US" sz="2400" dirty="0" smtClean="0"/>
                        <a:t>Movies Under The</a:t>
                      </a:r>
                      <a:r>
                        <a:rPr lang="en-US" sz="2400" baseline="0" dirty="0" smtClean="0"/>
                        <a:t> Stars</a:t>
                      </a:r>
                      <a:endParaRPr lang="en-US" sz="2400" dirty="0"/>
                    </a:p>
                  </a:txBody>
                  <a:tcPr/>
                </a:tc>
              </a:tr>
              <a:tr h="370840">
                <a:tc>
                  <a:txBody>
                    <a:bodyPr/>
                    <a:lstStyle/>
                    <a:p>
                      <a:r>
                        <a:rPr lang="en-US" sz="2400" dirty="0" smtClean="0"/>
                        <a:t>Steward</a:t>
                      </a:r>
                      <a:endParaRPr lang="en-US" sz="2400" dirty="0"/>
                    </a:p>
                  </a:txBody>
                  <a:tcPr/>
                </a:tc>
                <a:tc>
                  <a:txBody>
                    <a:bodyPr/>
                    <a:lstStyle/>
                    <a:p>
                      <a:r>
                        <a:rPr lang="en-US" sz="2400" dirty="0" smtClean="0"/>
                        <a:t>Cleans</a:t>
                      </a:r>
                      <a:r>
                        <a:rPr lang="en-US" sz="2400" baseline="0" dirty="0" smtClean="0"/>
                        <a:t> stateroom, turn down service, </a:t>
                      </a:r>
                      <a:r>
                        <a:rPr lang="en-US" sz="2400" baseline="0" dirty="0" err="1" smtClean="0"/>
                        <a:t>etc</a:t>
                      </a:r>
                      <a:endParaRPr lang="en-US" sz="2400" dirty="0"/>
                    </a:p>
                  </a:txBody>
                  <a:tcPr/>
                </a:tc>
              </a:tr>
              <a:tr h="370840">
                <a:tc>
                  <a:txBody>
                    <a:bodyPr/>
                    <a:lstStyle/>
                    <a:p>
                      <a:r>
                        <a:rPr lang="en-US" sz="2400" dirty="0" smtClean="0"/>
                        <a:t>Stateroom</a:t>
                      </a:r>
                      <a:endParaRPr lang="en-US" sz="2400" dirty="0"/>
                    </a:p>
                  </a:txBody>
                  <a:tcPr/>
                </a:tc>
                <a:tc>
                  <a:txBody>
                    <a:bodyPr/>
                    <a:lstStyle/>
                    <a:p>
                      <a:r>
                        <a:rPr lang="en-US" sz="2400" dirty="0" smtClean="0"/>
                        <a:t>Where you’ll sleep “bedroom”</a:t>
                      </a:r>
                      <a:endParaRPr lang="en-US" sz="2400" dirty="0"/>
                    </a:p>
                  </a:txBody>
                  <a:tcPr/>
                </a:tc>
              </a:tr>
              <a:tr h="370840">
                <a:tc>
                  <a:txBody>
                    <a:bodyPr/>
                    <a:lstStyle/>
                    <a:p>
                      <a:r>
                        <a:rPr lang="en-US" sz="2400" dirty="0" smtClean="0"/>
                        <a:t>Chair Hogs</a:t>
                      </a:r>
                      <a:endParaRPr lang="en-US" sz="2400" dirty="0"/>
                    </a:p>
                  </a:txBody>
                  <a:tcPr/>
                </a:tc>
                <a:tc>
                  <a:txBody>
                    <a:bodyPr/>
                    <a:lstStyle/>
                    <a:p>
                      <a:r>
                        <a:rPr lang="en-US" sz="2400" dirty="0" smtClean="0"/>
                        <a:t>More on this later</a:t>
                      </a:r>
                    </a:p>
                  </a:txBody>
                  <a:tcPr/>
                </a:tc>
              </a:tr>
              <a:tr h="370840">
                <a:tc>
                  <a:txBody>
                    <a:bodyPr/>
                    <a:lstStyle/>
                    <a:p>
                      <a:r>
                        <a:rPr lang="en-US" sz="2400" dirty="0" smtClean="0"/>
                        <a:t>Princess Patter</a:t>
                      </a:r>
                      <a:endParaRPr lang="en-US" sz="2400" dirty="0"/>
                    </a:p>
                  </a:txBody>
                  <a:tcPr/>
                </a:tc>
                <a:tc>
                  <a:txBody>
                    <a:bodyPr/>
                    <a:lstStyle/>
                    <a:p>
                      <a:r>
                        <a:rPr lang="en-US" sz="2400" dirty="0" smtClean="0"/>
                        <a:t>Daily newsletter</a:t>
                      </a:r>
                      <a:r>
                        <a:rPr lang="en-US" sz="2400" baseline="0" dirty="0" smtClean="0"/>
                        <a:t> of happenings on the ship</a:t>
                      </a:r>
                      <a:endParaRPr lang="en-US" sz="2400" dirty="0" smtClean="0"/>
                    </a:p>
                  </a:txBody>
                  <a:tcPr/>
                </a:tc>
              </a:tr>
              <a:tr h="370840">
                <a:tc>
                  <a:txBody>
                    <a:bodyPr/>
                    <a:lstStyle/>
                    <a:p>
                      <a:r>
                        <a:rPr lang="en-US" sz="2400" dirty="0" smtClean="0"/>
                        <a:t>Atrium</a:t>
                      </a:r>
                      <a:r>
                        <a:rPr lang="en-US" sz="2400" baseline="0" dirty="0" smtClean="0"/>
                        <a:t> &amp; Piazza</a:t>
                      </a:r>
                      <a:endParaRPr lang="en-US" sz="2400" dirty="0"/>
                    </a:p>
                  </a:txBody>
                  <a:tcPr/>
                </a:tc>
                <a:tc>
                  <a:txBody>
                    <a:bodyPr/>
                    <a:lstStyle/>
                    <a:p>
                      <a:r>
                        <a:rPr lang="en-US" sz="2400" dirty="0" smtClean="0"/>
                        <a:t>Basically the “lobby,” the heart of the ship</a:t>
                      </a:r>
                    </a:p>
                  </a:txBody>
                  <a:tcPr/>
                </a:tc>
              </a:tr>
            </a:tbl>
          </a:graphicData>
        </a:graphic>
      </p:graphicFrame>
      <p:sp>
        <p:nvSpPr>
          <p:cNvPr id="4" name="Rectangle 3"/>
          <p:cNvSpPr/>
          <p:nvPr/>
        </p:nvSpPr>
        <p:spPr>
          <a:xfrm>
            <a:off x="262731" y="580232"/>
            <a:ext cx="4580100" cy="369332"/>
          </a:xfrm>
          <a:prstGeom prst="rect">
            <a:avLst/>
          </a:prstGeom>
        </p:spPr>
        <p:txBody>
          <a:bodyPr wrap="none">
            <a:spAutoFit/>
          </a:bodyPr>
          <a:lstStyle/>
          <a:p>
            <a:r>
              <a:rPr lang="en-US" dirty="0"/>
              <a:t>The Regal Princess is a </a:t>
            </a:r>
            <a:r>
              <a:rPr lang="en-US" b="1" dirty="0"/>
              <a:t>SHIP</a:t>
            </a:r>
            <a:r>
              <a:rPr lang="en-US" dirty="0"/>
              <a:t>, not a boat!</a:t>
            </a:r>
          </a:p>
        </p:txBody>
      </p:sp>
    </p:spTree>
    <p:extLst>
      <p:ext uri="{BB962C8B-B14F-4D97-AF65-F5344CB8AC3E}">
        <p14:creationId xmlns:p14="http://schemas.microsoft.com/office/powerpoint/2010/main" xmlns="" val="3990742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0144" y="1886466"/>
            <a:ext cx="5655213"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Fitness Center</a:t>
            </a:r>
          </a:p>
          <a:p>
            <a:pPr marL="742950" lvl="1" indent="-285750">
              <a:buFont typeface="Arial" panose="020B0604020202020204" pitchFamily="34" charset="0"/>
              <a:buChar char="•"/>
            </a:pPr>
            <a:r>
              <a:rPr lang="en-US" sz="2000" dirty="0" smtClean="0"/>
              <a:t>treadmills</a:t>
            </a:r>
            <a:r>
              <a:rPr lang="en-US" sz="2000" dirty="0"/>
              <a:t>, </a:t>
            </a:r>
            <a:r>
              <a:rPr lang="en-US" sz="2000" dirty="0" smtClean="0"/>
              <a:t>bicycles</a:t>
            </a:r>
            <a:r>
              <a:rPr lang="en-US" sz="2000" dirty="0"/>
              <a:t>, </a:t>
            </a:r>
            <a:r>
              <a:rPr lang="en-US" sz="2000" dirty="0" smtClean="0"/>
              <a:t>elliptical, strength </a:t>
            </a:r>
            <a:r>
              <a:rPr lang="en-US" sz="2000" dirty="0"/>
              <a:t>equipment, free weights </a:t>
            </a:r>
            <a:endParaRPr lang="en-US" sz="2000" dirty="0" smtClean="0"/>
          </a:p>
          <a:p>
            <a:pPr marL="742950" lvl="1" indent="-285750">
              <a:buFont typeface="Arial" panose="020B0604020202020204" pitchFamily="34" charset="0"/>
              <a:buChar char="•"/>
            </a:pPr>
            <a:r>
              <a:rPr lang="en-US" sz="2000" dirty="0" smtClean="0"/>
              <a:t>Private </a:t>
            </a:r>
            <a:r>
              <a:rPr lang="en-US" sz="2000" dirty="0"/>
              <a:t>aerobics studio -- spinning, yoga, </a:t>
            </a:r>
            <a:r>
              <a:rPr lang="en-US" sz="2000" dirty="0" smtClean="0"/>
              <a:t>Pilates, 	TRX</a:t>
            </a:r>
          </a:p>
          <a:p>
            <a:pPr marL="285750" indent="-285750">
              <a:buFont typeface="Arial" panose="020B0604020202020204" pitchFamily="34" charset="0"/>
              <a:buChar char="•"/>
            </a:pPr>
            <a:r>
              <a:rPr lang="en-US" sz="2000" dirty="0" smtClean="0"/>
              <a:t>Other Stuff</a:t>
            </a:r>
          </a:p>
          <a:p>
            <a:pPr marL="742950" lvl="1" indent="-285750">
              <a:buFont typeface="Arial" panose="020B0604020202020204" pitchFamily="34" charset="0"/>
              <a:buChar char="•"/>
            </a:pPr>
            <a:r>
              <a:rPr lang="en-US" sz="2000" dirty="0" smtClean="0"/>
              <a:t>Putting green, bocce ball &amp; croquet area</a:t>
            </a:r>
          </a:p>
          <a:p>
            <a:pPr marL="742950" lvl="1" indent="-285750">
              <a:buFont typeface="Arial" panose="020B0604020202020204" pitchFamily="34" charset="0"/>
              <a:buChar char="•"/>
            </a:pPr>
            <a:r>
              <a:rPr lang="en-US" sz="2000" dirty="0" smtClean="0"/>
              <a:t>Outdoor jogging track</a:t>
            </a:r>
          </a:p>
          <a:p>
            <a:pPr marL="742950" lvl="1" indent="-285750">
              <a:buFont typeface="Arial" panose="020B0604020202020204" pitchFamily="34" charset="0"/>
              <a:buChar char="•"/>
            </a:pPr>
            <a:r>
              <a:rPr lang="en-US" sz="2000" dirty="0" smtClean="0"/>
              <a:t>Outdoor exercise circuit</a:t>
            </a:r>
          </a:p>
          <a:p>
            <a:pPr marL="742950" lvl="1" indent="-285750">
              <a:buFont typeface="Arial" panose="020B0604020202020204" pitchFamily="34" charset="0"/>
              <a:buChar char="•"/>
            </a:pPr>
            <a:r>
              <a:rPr lang="en-US" sz="2000" dirty="0" smtClean="0"/>
              <a:t>Sport Court for volleyball and basketball</a:t>
            </a:r>
          </a:p>
          <a:p>
            <a:pPr marL="742950" lvl="1" indent="-285750">
              <a:buFont typeface="Arial" panose="020B0604020202020204" pitchFamily="34" charset="0"/>
              <a:buChar char="•"/>
            </a:pPr>
            <a:r>
              <a:rPr lang="en-US" sz="2000" dirty="0" smtClean="0"/>
              <a:t>Table Tennis</a:t>
            </a:r>
          </a:p>
          <a:p>
            <a:pPr marL="742950" lvl="1" indent="-285750">
              <a:buFont typeface="Arial" panose="020B0604020202020204" pitchFamily="34" charset="0"/>
              <a:buChar char="•"/>
            </a:pPr>
            <a:r>
              <a:rPr lang="en-US" sz="2000" dirty="0" smtClean="0"/>
              <a:t>Bull's-eye Shooting Simulator</a:t>
            </a:r>
          </a:p>
          <a:p>
            <a:pPr marL="742950" lvl="1" indent="-285750">
              <a:buFont typeface="Arial" panose="020B0604020202020204" pitchFamily="34" charset="0"/>
              <a:buChar char="•"/>
            </a:pPr>
            <a:r>
              <a:rPr lang="en-US" sz="2000" dirty="0" smtClean="0"/>
              <a:t>Golf Swing Area</a:t>
            </a:r>
          </a:p>
        </p:txBody>
      </p:sp>
      <p:sp>
        <p:nvSpPr>
          <p:cNvPr id="2" name="Title 1"/>
          <p:cNvSpPr>
            <a:spLocks noGrp="1"/>
          </p:cNvSpPr>
          <p:nvPr>
            <p:ph type="title"/>
          </p:nvPr>
        </p:nvSpPr>
        <p:spPr>
          <a:xfrm>
            <a:off x="169288" y="162838"/>
            <a:ext cx="11853424" cy="1352811"/>
          </a:xfrm>
        </p:spPr>
        <p:txBody>
          <a:bodyPr>
            <a:normAutofit fontScale="90000"/>
          </a:bodyPr>
          <a:lstStyle/>
          <a:p>
            <a:r>
              <a:rPr lang="en-US" dirty="0" smtClean="0"/>
              <a:t>What To Do- “So much to do, so little time” </a:t>
            </a:r>
            <a:r>
              <a:rPr lang="en-US" dirty="0"/>
              <a:t/>
            </a:r>
            <a:br>
              <a:rPr lang="en-US" dirty="0"/>
            </a:br>
            <a:r>
              <a:rPr lang="en-US" dirty="0" smtClean="0"/>
              <a:t/>
            </a:r>
            <a:br>
              <a:rPr lang="en-US" dirty="0" smtClean="0"/>
            </a:br>
            <a:r>
              <a:rPr lang="en-US" sz="2000" dirty="0" smtClean="0"/>
              <a:t>Check </a:t>
            </a:r>
            <a:r>
              <a:rPr lang="en-US" sz="2800" i="1" dirty="0" smtClean="0"/>
              <a:t>the Princess Patter </a:t>
            </a:r>
            <a:r>
              <a:rPr lang="en-US" sz="2000" dirty="0" smtClean="0"/>
              <a:t>for a listing of daily events</a:t>
            </a:r>
            <a:endParaRPr lang="en-US" dirty="0"/>
          </a:p>
        </p:txBody>
      </p:sp>
      <p:sp>
        <p:nvSpPr>
          <p:cNvPr id="3" name="Rectangle 2"/>
          <p:cNvSpPr/>
          <p:nvPr/>
        </p:nvSpPr>
        <p:spPr>
          <a:xfrm>
            <a:off x="6096000" y="1944132"/>
            <a:ext cx="6096000" cy="3785652"/>
          </a:xfrm>
          <a:prstGeom prst="rect">
            <a:avLst/>
          </a:prstGeom>
        </p:spPr>
        <p:txBody>
          <a:bodyPr>
            <a:spAutoFit/>
          </a:bodyPr>
          <a:lstStyle/>
          <a:p>
            <a:pPr marL="285750" indent="-285750">
              <a:buFont typeface="Arial" panose="020B0604020202020204" pitchFamily="34" charset="0"/>
              <a:buChar char="•"/>
            </a:pPr>
            <a:r>
              <a:rPr lang="en-US" sz="2000" dirty="0"/>
              <a:t>MUTS – Movies Under the Stars</a:t>
            </a:r>
          </a:p>
          <a:p>
            <a:pPr marL="742950" lvl="1" indent="-285750">
              <a:buFont typeface="Arial" panose="020B0604020202020204" pitchFamily="34" charset="0"/>
              <a:buChar char="•"/>
            </a:pPr>
            <a:r>
              <a:rPr lang="en-US" sz="2000" dirty="0"/>
              <a:t>Big screen TV outside, on deck, showing movies during the day and selected special events</a:t>
            </a:r>
          </a:p>
          <a:p>
            <a:pPr marL="742950" lvl="1" indent="-285750">
              <a:buFont typeface="Arial" panose="020B0604020202020204" pitchFamily="34" charset="0"/>
              <a:buChar char="•"/>
            </a:pPr>
            <a:r>
              <a:rPr lang="en-US" sz="2000" dirty="0"/>
              <a:t>At night they serve popcorn and have blankets on the lounge chairs</a:t>
            </a:r>
          </a:p>
          <a:p>
            <a:pPr marL="285750" indent="-285750">
              <a:buFont typeface="Arial" panose="020B0604020202020204" pitchFamily="34" charset="0"/>
              <a:buChar char="•"/>
            </a:pPr>
            <a:r>
              <a:rPr lang="en-US" sz="2000" dirty="0" smtClean="0"/>
              <a:t>Princess </a:t>
            </a:r>
            <a:r>
              <a:rPr lang="en-US" sz="2000" dirty="0"/>
              <a:t>Pop Choir – on sea days</a:t>
            </a:r>
          </a:p>
          <a:p>
            <a:pPr marL="742950" lvl="1" indent="-285750">
              <a:buFont typeface="Arial" panose="020B0604020202020204" pitchFamily="34" charset="0"/>
              <a:buChar char="•"/>
            </a:pPr>
            <a:r>
              <a:rPr lang="en-US" sz="2000" dirty="0"/>
              <a:t>Strut your singing stuff – groups will practice and perform on sea days</a:t>
            </a:r>
          </a:p>
          <a:p>
            <a:pPr marL="285750" indent="-285750">
              <a:buFont typeface="Arial" panose="020B0604020202020204" pitchFamily="34" charset="0"/>
              <a:buChar char="•"/>
            </a:pPr>
            <a:r>
              <a:rPr lang="en-US" sz="2000" dirty="0"/>
              <a:t>Pools  </a:t>
            </a:r>
          </a:p>
          <a:p>
            <a:pPr marL="742950" lvl="1" indent="-285750">
              <a:buFont typeface="Arial" panose="020B0604020202020204" pitchFamily="34" charset="0"/>
              <a:buChar char="•"/>
            </a:pPr>
            <a:r>
              <a:rPr lang="en-US" sz="2000" dirty="0"/>
              <a:t>Pools and hot tubs located on deck</a:t>
            </a: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xmlns="" val="4110730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31138" y="90267"/>
            <a:ext cx="4516018" cy="84918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3600" b="1" dirty="0" smtClean="0"/>
              <a:t>What NOT To Do </a:t>
            </a:r>
            <a:endParaRPr lang="en-US" sz="2400" b="1" dirty="0"/>
          </a:p>
        </p:txBody>
      </p:sp>
      <p:sp>
        <p:nvSpPr>
          <p:cNvPr id="6" name="Title 1"/>
          <p:cNvSpPr txBox="1">
            <a:spLocks/>
          </p:cNvSpPr>
          <p:nvPr/>
        </p:nvSpPr>
        <p:spPr>
          <a:xfrm>
            <a:off x="989557" y="1077238"/>
            <a:ext cx="9870510" cy="5085566"/>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3900" b="1" dirty="0"/>
              <a:t>Chair Hogging</a:t>
            </a:r>
          </a:p>
          <a:p>
            <a:endParaRPr lang="en-US" sz="2400" b="1" dirty="0" smtClean="0"/>
          </a:p>
          <a:p>
            <a:r>
              <a:rPr lang="en-US" sz="2400" b="1" dirty="0" smtClean="0"/>
              <a:t>Or better known as:  throwing your towel/book/flip flop on a pool side chair before dawn, but not showing up to use the chair  until hours later.</a:t>
            </a:r>
          </a:p>
          <a:p>
            <a:endParaRPr lang="en-US" sz="2400" b="1" dirty="0" smtClean="0"/>
          </a:p>
          <a:p>
            <a:r>
              <a:rPr lang="en-US" sz="2400" b="1" dirty="0" smtClean="0"/>
              <a:t>A practice frowned upon and not good cruising manners.</a:t>
            </a:r>
          </a:p>
          <a:p>
            <a:endParaRPr lang="en-US" sz="2400" b="1" dirty="0"/>
          </a:p>
          <a:p>
            <a:r>
              <a:rPr lang="en-US" sz="2400" b="1" dirty="0" smtClean="0"/>
              <a:t>A general rule of thumb:  if you’re going to be gone from your lounge chair for more than 30 minutes take your belongings with you</a:t>
            </a:r>
          </a:p>
          <a:p>
            <a:endParaRPr lang="en-US" sz="2400" b="1" dirty="0" smtClean="0"/>
          </a:p>
          <a:p>
            <a:r>
              <a:rPr lang="en-US" sz="2400" b="1" dirty="0" smtClean="0"/>
              <a:t>It will be difficult to find lounge chairs together in large numbers.</a:t>
            </a:r>
            <a:endParaRPr lang="en-US" sz="2400" b="1" dirty="0"/>
          </a:p>
          <a:p>
            <a:endParaRPr lang="en-US" sz="2400" b="1" dirty="0" smtClean="0"/>
          </a:p>
          <a:p>
            <a:endParaRPr lang="en-US" sz="2400" b="1" dirty="0"/>
          </a:p>
          <a:p>
            <a:r>
              <a:rPr lang="en-US" sz="2400" b="1" dirty="0" smtClean="0"/>
              <a:t>Note:  Deck Stewards may remove items from unoccupied chairs and take them to lost and found.</a:t>
            </a:r>
            <a:endParaRPr lang="en-US" sz="2400" b="1" dirty="0"/>
          </a:p>
        </p:txBody>
      </p:sp>
    </p:spTree>
    <p:extLst>
      <p:ext uri="{BB962C8B-B14F-4D97-AF65-F5344CB8AC3E}">
        <p14:creationId xmlns:p14="http://schemas.microsoft.com/office/powerpoint/2010/main" xmlns="" val="180769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273" y="0"/>
            <a:ext cx="5929773" cy="685800"/>
          </a:xfrm>
        </p:spPr>
        <p:txBody>
          <a:bodyPr/>
          <a:lstStyle/>
          <a:p>
            <a:r>
              <a:rPr lang="en-US" dirty="0" smtClean="0"/>
              <a:t>Where to Eat</a:t>
            </a:r>
            <a:endParaRPr lang="en-US" dirty="0"/>
          </a:p>
        </p:txBody>
      </p:sp>
      <p:sp>
        <p:nvSpPr>
          <p:cNvPr id="6" name="TextBox 5"/>
          <p:cNvSpPr txBox="1"/>
          <p:nvPr/>
        </p:nvSpPr>
        <p:spPr>
          <a:xfrm>
            <a:off x="338202" y="638827"/>
            <a:ext cx="11599102" cy="6063198"/>
          </a:xfrm>
          <a:prstGeom prst="rect">
            <a:avLst/>
          </a:prstGeom>
          <a:noFill/>
        </p:spPr>
        <p:txBody>
          <a:bodyPr wrap="square" rtlCol="0">
            <a:spAutoFit/>
          </a:bodyPr>
          <a:lstStyle/>
          <a:p>
            <a:r>
              <a:rPr lang="en-US" sz="2400" b="1" dirty="0" smtClean="0"/>
              <a:t>Main Dining Room- we are in the ALLEGRO DINING ROOM- dinner is MANDATORY and is always at 5:40 on Deck 6 Aft</a:t>
            </a:r>
          </a:p>
          <a:p>
            <a:endParaRPr lang="en-US" sz="2000" b="1" dirty="0" smtClean="0"/>
          </a:p>
          <a:p>
            <a:endParaRPr lang="en-US" sz="2000" b="1" dirty="0" smtClean="0"/>
          </a:p>
          <a:p>
            <a:pPr>
              <a:lnSpc>
                <a:spcPct val="150000"/>
              </a:lnSpc>
            </a:pPr>
            <a:r>
              <a:rPr lang="en-US" sz="2000" b="1" dirty="0" smtClean="0"/>
              <a:t>Trident Grill			Lido Deck	Burgers/Hot Dogs	11am-6pm</a:t>
            </a:r>
          </a:p>
          <a:p>
            <a:pPr>
              <a:lnSpc>
                <a:spcPct val="150000"/>
              </a:lnSpc>
            </a:pPr>
            <a:r>
              <a:rPr lang="en-US" sz="2000" b="1" dirty="0" smtClean="0"/>
              <a:t>Prego Pizzeria			Lido Deck	pizza by the slice	various</a:t>
            </a:r>
          </a:p>
          <a:p>
            <a:pPr>
              <a:lnSpc>
                <a:spcPct val="150000"/>
              </a:lnSpc>
            </a:pPr>
            <a:r>
              <a:rPr lang="en-US" sz="2000" b="1" dirty="0" smtClean="0"/>
              <a:t>Swirls 				Lido Deck	Soft serve ice cream	11:30am onward</a:t>
            </a:r>
          </a:p>
          <a:p>
            <a:pPr>
              <a:lnSpc>
                <a:spcPct val="150000"/>
              </a:lnSpc>
            </a:pPr>
            <a:r>
              <a:rPr lang="en-US" sz="2000" b="1" dirty="0" smtClean="0"/>
              <a:t>Horizon Court Bistro		</a:t>
            </a:r>
            <a:r>
              <a:rPr lang="en-US" b="1" dirty="0" smtClean="0"/>
              <a:t>Breakfast 5-11am, Lunch 11-5:30pm, Dinner 5:30 pm onward</a:t>
            </a:r>
          </a:p>
          <a:p>
            <a:pPr>
              <a:lnSpc>
                <a:spcPct val="150000"/>
              </a:lnSpc>
            </a:pPr>
            <a:r>
              <a:rPr lang="en-US" sz="2000" b="1" dirty="0" smtClean="0"/>
              <a:t>The Pastry Shop		</a:t>
            </a:r>
            <a:r>
              <a:rPr lang="en-US" b="1" dirty="0" smtClean="0"/>
              <a:t>Breakfast 6-11am, Lunch 11am-6pm, Dinner 6pm-midnight</a:t>
            </a:r>
          </a:p>
          <a:p>
            <a:pPr>
              <a:lnSpc>
                <a:spcPct val="150000"/>
              </a:lnSpc>
            </a:pPr>
            <a:r>
              <a:rPr lang="en-US" sz="2000" b="1" dirty="0" smtClean="0"/>
              <a:t>Room Service			Baja Deck	extra charge for soda	24 hours</a:t>
            </a:r>
          </a:p>
          <a:p>
            <a:pPr>
              <a:lnSpc>
                <a:spcPct val="150000"/>
              </a:lnSpc>
            </a:pPr>
            <a:r>
              <a:rPr lang="en-US" sz="2000" b="1" dirty="0" smtClean="0"/>
              <a:t>Afternoon Tea			Dining room TBA			3:30-4:30</a:t>
            </a:r>
          </a:p>
          <a:p>
            <a:pPr>
              <a:lnSpc>
                <a:spcPct val="150000"/>
              </a:lnSpc>
            </a:pPr>
            <a:r>
              <a:rPr lang="en-US" sz="2000" b="1" dirty="0" smtClean="0"/>
              <a:t>Alfredo’s Pizzeria		Deck 6 	full meal pizza	6am onward</a:t>
            </a:r>
          </a:p>
          <a:p>
            <a:pPr>
              <a:lnSpc>
                <a:spcPct val="150000"/>
              </a:lnSpc>
            </a:pPr>
            <a:r>
              <a:rPr lang="en-US" sz="2000" b="1" dirty="0" smtClean="0"/>
              <a:t>International Café- 		Deck 5 </a:t>
            </a:r>
            <a:r>
              <a:rPr lang="en-US" b="1" dirty="0" smtClean="0"/>
              <a:t>(Piazza) </a:t>
            </a:r>
            <a:r>
              <a:rPr lang="en-US" sz="2000" b="1" dirty="0" smtClean="0"/>
              <a:t>no charge for food	</a:t>
            </a:r>
            <a:r>
              <a:rPr lang="en-US" sz="2000" b="1" dirty="0"/>
              <a:t> 24 hours</a:t>
            </a:r>
            <a:endParaRPr lang="en-US" sz="2000" b="1" dirty="0" smtClean="0"/>
          </a:p>
          <a:p>
            <a:pPr>
              <a:lnSpc>
                <a:spcPct val="150000"/>
              </a:lnSpc>
            </a:pPr>
            <a:r>
              <a:rPr lang="en-US" sz="2000" b="1" dirty="0" smtClean="0"/>
              <a:t>Pub Lunch- Wheelhouse Bar	Deck 7					11:30-2:00 pm</a:t>
            </a:r>
            <a:endParaRPr lang="en-US" sz="2000" b="1" dirty="0"/>
          </a:p>
        </p:txBody>
      </p:sp>
    </p:spTree>
    <p:extLst>
      <p:ext uri="{BB962C8B-B14F-4D97-AF65-F5344CB8AC3E}">
        <p14:creationId xmlns:p14="http://schemas.microsoft.com/office/powerpoint/2010/main" xmlns="" val="20051623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944</TotalTime>
  <Words>1702</Words>
  <Application>Microsoft Office PowerPoint</Application>
  <PresentationFormat>Custom</PresentationFormat>
  <Paragraphs>195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Damask</vt:lpstr>
      <vt:lpstr>MATERIALS, DISTRIBUTION &amp; SCHEDULE </vt:lpstr>
      <vt:lpstr>MATERIALS, DISTRIBUTION &amp; SCHEDULE </vt:lpstr>
      <vt:lpstr>MATERIALS, DISTRIBUTION &amp; SCHEDULE </vt:lpstr>
      <vt:lpstr>Cruising On The Regal Princess</vt:lpstr>
      <vt:lpstr>Getting to Know the Regal Princess</vt:lpstr>
      <vt:lpstr>Terminology</vt:lpstr>
      <vt:lpstr>What To Do- “So much to do, so little time”   Check the Princess Patter for a listing of daily events</vt:lpstr>
      <vt:lpstr>Slide 8</vt:lpstr>
      <vt:lpstr>Where to Eat</vt:lpstr>
      <vt:lpstr>Slide 10</vt:lpstr>
      <vt:lpstr>What to Drink</vt:lpstr>
      <vt:lpstr>Your Stateroom Locations</vt:lpstr>
      <vt:lpstr>Your Carrier</vt:lpstr>
      <vt:lpstr>Princess At Sea  and Princess Messenger App</vt:lpstr>
      <vt:lpstr>Tips and Hints</vt:lpstr>
      <vt:lpstr>Tips Continued</vt:lpstr>
      <vt:lpstr>Tips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Cruising On The Regal Princess</dc:title>
  <dc:creator>Jeannie Wallschlaeger</dc:creator>
  <cp:lastModifiedBy>Martha</cp:lastModifiedBy>
  <cp:revision>49</cp:revision>
  <dcterms:created xsi:type="dcterms:W3CDTF">2015-03-12T15:47:43Z</dcterms:created>
  <dcterms:modified xsi:type="dcterms:W3CDTF">2015-03-22T12:33:00Z</dcterms:modified>
</cp:coreProperties>
</file>